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6" r:id="rId3"/>
    <p:sldId id="257" r:id="rId4"/>
    <p:sldId id="276" r:id="rId5"/>
    <p:sldId id="277" r:id="rId6"/>
    <p:sldId id="259" r:id="rId7"/>
    <p:sldId id="260" r:id="rId8"/>
    <p:sldId id="258" r:id="rId9"/>
    <p:sldId id="261" r:id="rId10"/>
    <p:sldId id="262" r:id="rId11"/>
    <p:sldId id="264" r:id="rId12"/>
    <p:sldId id="274" r:id="rId13"/>
    <p:sldId id="265" r:id="rId14"/>
    <p:sldId id="266" r:id="rId15"/>
    <p:sldId id="267" r:id="rId16"/>
    <p:sldId id="268" r:id="rId17"/>
    <p:sldId id="269" r:id="rId18"/>
    <p:sldId id="275" r:id="rId19"/>
    <p:sldId id="270" r:id="rId20"/>
    <p:sldId id="271" r:id="rId21"/>
    <p:sldId id="272" r:id="rId2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33" autoAdjust="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610A6-83D7-4105-90F4-DB251E5BFB6D}" type="datetimeFigureOut">
              <a:rPr lang="fr-FR" smtClean="0"/>
              <a:t>23/09/2014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60CBF-B5C6-47D9-BA48-B5764BDB0D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8801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610A6-83D7-4105-90F4-DB251E5BFB6D}" type="datetimeFigureOut">
              <a:rPr lang="fr-FR" smtClean="0"/>
              <a:t>23/09/2014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60CBF-B5C6-47D9-BA48-B5764BDB0D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2707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610A6-83D7-4105-90F4-DB251E5BFB6D}" type="datetimeFigureOut">
              <a:rPr lang="fr-FR" smtClean="0"/>
              <a:t>23/09/2014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60CBF-B5C6-47D9-BA48-B5764BDB0D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0005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610A6-83D7-4105-90F4-DB251E5BFB6D}" type="datetimeFigureOut">
              <a:rPr lang="fr-FR" smtClean="0"/>
              <a:t>23/09/2014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60CBF-B5C6-47D9-BA48-B5764BDB0D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1568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610A6-83D7-4105-90F4-DB251E5BFB6D}" type="datetimeFigureOut">
              <a:rPr lang="fr-FR" smtClean="0"/>
              <a:t>23/09/2014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60CBF-B5C6-47D9-BA48-B5764BDB0D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2375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610A6-83D7-4105-90F4-DB251E5BFB6D}" type="datetimeFigureOut">
              <a:rPr lang="fr-FR" smtClean="0"/>
              <a:t>23/09/2014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60CBF-B5C6-47D9-BA48-B5764BDB0D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8878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610A6-83D7-4105-90F4-DB251E5BFB6D}" type="datetimeFigureOut">
              <a:rPr lang="fr-FR" smtClean="0"/>
              <a:t>23/09/2014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60CBF-B5C6-47D9-BA48-B5764BDB0D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5020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610A6-83D7-4105-90F4-DB251E5BFB6D}" type="datetimeFigureOut">
              <a:rPr lang="fr-FR" smtClean="0"/>
              <a:t>23/09/2014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60CBF-B5C6-47D9-BA48-B5764BDB0D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3231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610A6-83D7-4105-90F4-DB251E5BFB6D}" type="datetimeFigureOut">
              <a:rPr lang="fr-FR" smtClean="0"/>
              <a:t>23/09/2014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60CBF-B5C6-47D9-BA48-B5764BDB0D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731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610A6-83D7-4105-90F4-DB251E5BFB6D}" type="datetimeFigureOut">
              <a:rPr lang="fr-FR" smtClean="0"/>
              <a:t>23/09/2014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60CBF-B5C6-47D9-BA48-B5764BDB0D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8985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610A6-83D7-4105-90F4-DB251E5BFB6D}" type="datetimeFigureOut">
              <a:rPr lang="fr-FR" smtClean="0"/>
              <a:t>23/09/2014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60CBF-B5C6-47D9-BA48-B5764BDB0D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6103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CrisscrossEtching/>
                    </a14:imgEffect>
                    <a14:imgEffect>
                      <a14:colorTemperature colorTemp="59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0610A6-83D7-4105-90F4-DB251E5BFB6D}" type="datetimeFigureOut">
              <a:rPr lang="fr-FR" smtClean="0"/>
              <a:t>23/09/2014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60CBF-B5C6-47D9-BA48-B5764BDB0D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6076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2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oleObject" Target="../embeddings/oleObject3.bin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2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602634"/>
          </a:xfrm>
        </p:spPr>
        <p:txBody>
          <a:bodyPr>
            <a:normAutofit/>
          </a:bodyPr>
          <a:lstStyle/>
          <a:p>
            <a:r>
              <a:rPr lang="fr-FR" b="1" dirty="0" smtClean="0"/>
              <a:t>Formation d’une couche de glace à la surface d’un lac</a:t>
            </a:r>
            <a:br>
              <a:rPr lang="fr-FR" b="1" dirty="0" smtClean="0"/>
            </a:br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/>
              <a:t/>
            </a:r>
            <a:br>
              <a:rPr lang="fr-FR" b="1" dirty="0"/>
            </a:br>
            <a:r>
              <a:rPr lang="fr-FR" b="1" dirty="0"/>
              <a:t>É</a:t>
            </a:r>
            <a:r>
              <a:rPr lang="fr-FR" b="1" dirty="0" smtClean="0"/>
              <a:t>tude mathématique</a:t>
            </a:r>
            <a:br>
              <a:rPr lang="fr-FR" b="1" dirty="0" smtClean="0"/>
            </a:br>
            <a:r>
              <a:rPr lang="fr-FR" b="1" dirty="0"/>
              <a:t/>
            </a:r>
            <a:br>
              <a:rPr lang="fr-FR" b="1" dirty="0"/>
            </a:br>
            <a:r>
              <a:rPr lang="fr-FR" b="1" dirty="0" smtClean="0"/>
              <a:t/>
            </a:r>
            <a:br>
              <a:rPr lang="fr-FR" b="1" dirty="0" smtClean="0"/>
            </a:b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33168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re 3"/>
              <p:cNvSpPr>
                <a:spLocks noGrp="1"/>
              </p:cNvSpPr>
              <p:nvPr>
                <p:ph type="title"/>
              </p:nvPr>
            </p:nvSpPr>
            <p:spPr>
              <a:xfrm>
                <a:off x="467544" y="332656"/>
                <a:ext cx="8229600" cy="6034682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fr-FR" sz="3400" b="1" dirty="0" smtClean="0"/>
                  <a:t>	Approche par les suites (tableur)</a:t>
                </a:r>
                <a:br>
                  <a:rPr lang="fr-FR" sz="3400" b="1" dirty="0" smtClean="0"/>
                </a:br>
                <a:r>
                  <a:rPr lang="fr-FR" sz="3400" b="1" dirty="0" smtClean="0"/>
                  <a:t/>
                </a:r>
                <a:br>
                  <a:rPr lang="fr-FR" sz="3400" b="1" dirty="0" smtClean="0"/>
                </a:br>
                <a:r>
                  <a:rPr lang="fr-FR" sz="3000" dirty="0"/>
                  <a:t/>
                </a:r>
                <a:br>
                  <a:rPr lang="fr-FR" sz="3000" dirty="0"/>
                </a:br>
                <a:r>
                  <a:rPr lang="fr-FR" sz="3000" dirty="0" smtClean="0"/>
                  <a:t>On </a:t>
                </a:r>
                <a:r>
                  <a:rPr lang="fr-FR" sz="3000" dirty="0"/>
                  <a:t>note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000" i="1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fr-FR" sz="3000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fr-FR" sz="3000" dirty="0"/>
                  <a:t> l'épaisseur de glace (en m) formée au bout de </a:t>
                </a:r>
                <a:r>
                  <a:rPr lang="fr-FR" sz="3000" i="1" dirty="0"/>
                  <a:t>n</a:t>
                </a:r>
                <a:r>
                  <a:rPr lang="fr-FR" sz="3000" dirty="0"/>
                  <a:t> secondes. </a:t>
                </a:r>
                <a:r>
                  <a:rPr lang="fr-FR" sz="3000" dirty="0" smtClean="0"/>
                  <a:t/>
                </a:r>
                <a:br>
                  <a:rPr lang="fr-FR" sz="3000" dirty="0" smtClean="0"/>
                </a:br>
                <a:r>
                  <a:rPr lang="fr-FR" sz="3000" dirty="0" smtClean="0"/>
                  <a:t>			Alors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0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000" b="1" i="1">
                            <a:latin typeface="Cambria Math"/>
                          </a:rPr>
                          <m:t>𝒉</m:t>
                        </m:r>
                      </m:e>
                      <m:sub>
                        <m:r>
                          <a:rPr lang="fr-FR" sz="3000" b="1" i="1"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fr-FR" sz="3000" b="1" dirty="0"/>
                  <a:t> = 0</a:t>
                </a:r>
                <a:r>
                  <a:rPr lang="fr-FR" sz="3000" dirty="0" smtClean="0"/>
                  <a:t>.</a:t>
                </a:r>
                <a:br>
                  <a:rPr lang="fr-FR" sz="3000" dirty="0" smtClean="0"/>
                </a:br>
                <a:r>
                  <a:rPr lang="fr-FR" sz="3000" dirty="0"/>
                  <a:t/>
                </a:r>
                <a:br>
                  <a:rPr lang="fr-FR" sz="3000" dirty="0"/>
                </a:br>
                <a:r>
                  <a:rPr lang="fr-FR" sz="3000" dirty="0"/>
                  <a:t>D'après la formule écrite sur tableur :  </a:t>
                </a:r>
                <a:r>
                  <a:rPr lang="fr-FR" sz="3000" dirty="0" smtClean="0"/>
                  <a:t>	</a:t>
                </a:r>
                <a:br>
                  <a:rPr lang="fr-FR" sz="3000" dirty="0" smtClean="0"/>
                </a:br>
                <a:r>
                  <a:rPr lang="fr-FR" sz="3000" dirty="0"/>
                  <a:t>	</a:t>
                </a:r>
                <a:r>
                  <a:rPr lang="fr-FR" sz="3000" dirty="0" smtClean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0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000" b="1" i="1">
                            <a:latin typeface="Cambria Math"/>
                          </a:rPr>
                          <m:t>𝒉</m:t>
                        </m:r>
                      </m:e>
                      <m:sub>
                        <m:r>
                          <a:rPr lang="fr-FR" sz="3000" b="1" i="1">
                            <a:latin typeface="Cambria Math"/>
                          </a:rPr>
                          <m:t>𝒏</m:t>
                        </m:r>
                        <m:r>
                          <a:rPr lang="fr-FR" sz="3000" b="1" i="1">
                            <a:latin typeface="Cambria Math"/>
                          </a:rPr>
                          <m:t>+</m:t>
                        </m:r>
                        <m:r>
                          <a:rPr lang="fr-FR" sz="3000" b="1" i="1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fr-FR" sz="3000" b="1" i="1">
                        <a:latin typeface="Cambria Math"/>
                      </a:rPr>
                      <m:t>≈</m:t>
                    </m:r>
                    <m:sSub>
                      <m:sSubPr>
                        <m:ctrlPr>
                          <a:rPr lang="fr-FR" sz="30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000" b="1" i="1">
                            <a:latin typeface="Cambria Math"/>
                          </a:rPr>
                          <m:t>𝒉</m:t>
                        </m:r>
                      </m:e>
                      <m:sub>
                        <m:r>
                          <a:rPr lang="fr-FR" sz="3000" b="1" i="1"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fr-FR" sz="3000" b="1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3800" b="1" i="1">
                            <a:latin typeface="Cambria Math"/>
                          </a:rPr>
                          <m:t>𝜶</m:t>
                        </m:r>
                        <m:d>
                          <m:dPr>
                            <m:ctrlPr>
                              <a:rPr lang="fr-FR" sz="3800" b="1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38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3800" b="1" i="1">
                                    <a:latin typeface="Cambria Math"/>
                                  </a:rPr>
                                  <m:t>𝑻</m:t>
                                </m:r>
                              </m:e>
                              <m:sub>
                                <m:r>
                                  <a:rPr lang="fr-FR" sz="3800" b="1" i="1">
                                    <a:latin typeface="Cambria Math"/>
                                  </a:rPr>
                                  <m:t>𝒆</m:t>
                                </m:r>
                              </m:sub>
                            </m:sSub>
                            <m:r>
                              <a:rPr lang="fr-FR" sz="3800" b="1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sz="38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3800" b="1" i="1">
                                    <a:latin typeface="Cambria Math"/>
                                  </a:rPr>
                                  <m:t>𝑻</m:t>
                                </m:r>
                              </m:e>
                              <m:sub>
                                <m:r>
                                  <a:rPr lang="fr-FR" sz="3800" b="1" i="1">
                                    <a:latin typeface="Cambria Math"/>
                                  </a:rPr>
                                  <m:t>𝒂</m:t>
                                </m:r>
                              </m:sub>
                            </m:sSub>
                          </m:e>
                        </m:d>
                        <m:r>
                          <a:rPr lang="fr-FR" sz="3800" b="1" i="1">
                            <a:latin typeface="Cambria Math"/>
                          </a:rPr>
                          <m:t>𝑲</m:t>
                        </m:r>
                      </m:num>
                      <m:den>
                        <m:r>
                          <a:rPr lang="fr-FR" sz="3800" b="1" i="1">
                            <a:latin typeface="Cambria Math"/>
                          </a:rPr>
                          <m:t>𝑳</m:t>
                        </m:r>
                        <m:r>
                          <a:rPr lang="fr-FR" sz="3800" b="1" i="1">
                            <a:latin typeface="Cambria Math"/>
                          </a:rPr>
                          <m:t>𝝆</m:t>
                        </m:r>
                        <m:r>
                          <a:rPr lang="fr-FR" sz="3800" b="1" i="1">
                            <a:latin typeface="Cambria Math"/>
                          </a:rPr>
                          <m:t>(</m:t>
                        </m:r>
                        <m:r>
                          <a:rPr lang="fr-FR" sz="3800" b="1" i="1">
                            <a:latin typeface="Cambria Math"/>
                          </a:rPr>
                          <m:t>𝜶</m:t>
                        </m:r>
                        <m:sSub>
                          <m:sSubPr>
                            <m:ctrlPr>
                              <a:rPr lang="fr-FR" sz="3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3800" b="1" i="1">
                                <a:latin typeface="Cambria Math"/>
                              </a:rPr>
                              <m:t>𝒉</m:t>
                            </m:r>
                          </m:e>
                          <m:sub>
                            <m:r>
                              <a:rPr lang="fr-FR" sz="3800" b="1" i="1"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  <m:r>
                          <a:rPr lang="fr-FR" sz="3800" b="1" i="1">
                            <a:latin typeface="Cambria Math"/>
                          </a:rPr>
                          <m:t>+</m:t>
                        </m:r>
                        <m:r>
                          <a:rPr lang="fr-FR" sz="3800" b="1" i="1">
                            <a:latin typeface="Cambria Math"/>
                          </a:rPr>
                          <m:t>𝑲</m:t>
                        </m:r>
                        <m:r>
                          <a:rPr lang="fr-FR" sz="3800" b="1" i="1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fr-FR" sz="3000" b="1" dirty="0"/>
                  <a:t> pour tout </a:t>
                </a:r>
                <a:r>
                  <a:rPr lang="fr-FR" sz="30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fr-FR" sz="3000" b="1" dirty="0"/>
                  <a:t>.</a:t>
                </a:r>
                <a:br>
                  <a:rPr lang="fr-FR" sz="3000" b="1" dirty="0"/>
                </a:br>
                <a:r>
                  <a:rPr lang="fr-FR" sz="3000" dirty="0"/>
                  <a:t> </a:t>
                </a:r>
                <a:br>
                  <a:rPr lang="fr-FR" sz="3000" dirty="0"/>
                </a:br>
                <a:endParaRPr lang="fr-FR" sz="3000" dirty="0"/>
              </a:p>
            </p:txBody>
          </p:sp>
        </mc:Choice>
        <mc:Fallback xmlns="">
          <p:sp>
            <p:nvSpPr>
              <p:cNvPr id="4" name="Titr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67544" y="332656"/>
                <a:ext cx="8229600" cy="6034682"/>
              </a:xfrm>
              <a:blipFill rotWithShape="1">
                <a:blip r:embed="rId2"/>
                <a:stretch>
                  <a:fillRect l="-177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727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itre 2"/>
              <p:cNvSpPr>
                <a:spLocks noGrp="1"/>
              </p:cNvSpPr>
              <p:nvPr>
                <p:ph type="title"/>
              </p:nvPr>
            </p:nvSpPr>
            <p:spPr>
              <a:xfrm>
                <a:off x="611560" y="476672"/>
                <a:ext cx="7776864" cy="5890666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fr-FR" sz="3600" b="1" dirty="0" smtClean="0"/>
                  <a:t/>
                </a:r>
                <a:br>
                  <a:rPr lang="fr-FR" sz="3600" b="1" dirty="0" smtClean="0"/>
                </a:br>
                <a:r>
                  <a:rPr lang="fr-FR" sz="3600" b="1" dirty="0" smtClean="0"/>
                  <a:t>	</a:t>
                </a:r>
                <a:r>
                  <a:rPr lang="fr-FR" sz="3300" b="1" dirty="0" smtClean="0"/>
                  <a:t>On pose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3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300" b="1" i="1">
                            <a:latin typeface="Cambria Math"/>
                          </a:rPr>
                          <m:t>𝒗</m:t>
                        </m:r>
                      </m:e>
                      <m:sub>
                        <m:r>
                          <a:rPr lang="fr-FR" sz="3300" b="1" i="1">
                            <a:latin typeface="Cambria Math"/>
                          </a:rPr>
                          <m:t>𝒏</m:t>
                        </m:r>
                      </m:sub>
                    </m:sSub>
                    <m:r>
                      <a:rPr lang="fr-FR" sz="3300" b="1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sz="33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300" b="1" i="1">
                            <a:latin typeface="Cambria Math"/>
                          </a:rPr>
                          <m:t>𝒉</m:t>
                        </m:r>
                      </m:e>
                      <m:sub>
                        <m:r>
                          <a:rPr lang="fr-FR" sz="3300" b="1" i="1"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fr-FR" sz="3300" b="1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2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4200" b="1" i="1">
                            <a:latin typeface="Cambria Math"/>
                          </a:rPr>
                          <m:t>𝑲</m:t>
                        </m:r>
                      </m:num>
                      <m:den>
                        <m:r>
                          <a:rPr lang="fr-FR" sz="4200" b="1" i="1">
                            <a:latin typeface="Cambria Math"/>
                          </a:rPr>
                          <m:t>𝜶</m:t>
                        </m:r>
                      </m:den>
                    </m:f>
                  </m:oMath>
                </a14:m>
                <a:r>
                  <a:rPr lang="fr-FR" sz="3300" dirty="0"/>
                  <a:t> </a:t>
                </a:r>
                <a:r>
                  <a:rPr lang="fr-FR" sz="3300" b="1" dirty="0" smtClean="0"/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3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300" b="1" i="1" smtClean="0">
                            <a:latin typeface="Cambria Math"/>
                          </a:rPr>
                          <m:t>𝒉</m:t>
                        </m:r>
                      </m:e>
                      <m:sub>
                        <m:r>
                          <a:rPr lang="fr-FR" sz="3300" b="1" i="1" smtClean="0">
                            <a:latin typeface="Cambria Math"/>
                          </a:rPr>
                          <m:t>𝒏</m:t>
                        </m:r>
                      </m:sub>
                    </m:sSub>
                    <m:r>
                      <a:rPr lang="fr-FR" sz="3300" b="1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fr-FR" sz="33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300" b="1" i="1" smtClean="0">
                            <a:latin typeface="Cambria Math"/>
                          </a:rPr>
                          <m:t>𝒗</m:t>
                        </m:r>
                      </m:e>
                      <m:sub>
                        <m:r>
                          <a:rPr lang="fr-FR" sz="3300" b="1" i="1" smtClean="0"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fr-FR" sz="3300" b="1" dirty="0" smtClean="0"/>
                  <a:t>  </a:t>
                </a:r>
                <a:r>
                  <a:rPr lang="fr-FR" sz="3300" b="1" dirty="0"/>
                  <a:t/>
                </a:r>
                <a:br>
                  <a:rPr lang="fr-FR" sz="3300" b="1" dirty="0"/>
                </a:br>
                <a:r>
                  <a:rPr lang="fr-FR" sz="2200" dirty="0"/>
                  <a:t> </a:t>
                </a:r>
                <a:r>
                  <a:rPr lang="fr-FR" sz="2200" dirty="0" smtClean="0"/>
                  <a:t> </a:t>
                </a:r>
                <a:r>
                  <a:rPr lang="fr-FR" sz="3300" dirty="0"/>
                  <a:t/>
                </a:r>
                <a:br>
                  <a:rPr lang="fr-FR" sz="3300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fr-FR" sz="33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30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sz="3300" i="1">
                            <a:latin typeface="Cambria Math"/>
                          </a:rPr>
                          <m:t>𝑛</m:t>
                        </m:r>
                        <m:r>
                          <a:rPr lang="fr-FR" sz="3300" i="1">
                            <a:latin typeface="Cambria Math"/>
                          </a:rPr>
                          <m:t>+1</m:t>
                        </m:r>
                      </m:sub>
                    </m:sSub>
                    <m:r>
                      <a:rPr lang="fr-FR" sz="33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sz="33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300" i="1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fr-FR" sz="3300" i="1">
                            <a:latin typeface="Cambria Math"/>
                          </a:rPr>
                          <m:t>𝑛</m:t>
                        </m:r>
                        <m:r>
                          <a:rPr lang="fr-FR" sz="3300" i="1">
                            <a:latin typeface="Cambria Math"/>
                          </a:rPr>
                          <m:t>+1</m:t>
                        </m:r>
                      </m:sub>
                    </m:sSub>
                    <m:r>
                      <a:rPr lang="fr-FR" sz="3300" i="1">
                        <a:latin typeface="Cambria Math"/>
                      </a:rPr>
                      <m:t> </m:t>
                    </m:r>
                  </m:oMath>
                </a14:m>
                <a:r>
                  <a:rPr lang="fr-FR" sz="3300" dirty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3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3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sz="33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sz="3300" dirty="0" smtClean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3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300" i="1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fr-FR" sz="3300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fr-FR" sz="3300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2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4200" i="1">
                            <a:latin typeface="Cambria Math"/>
                          </a:rPr>
                          <m:t>𝛼</m:t>
                        </m:r>
                        <m:d>
                          <m:dPr>
                            <m:ctrlPr>
                              <a:rPr lang="fr-FR" sz="42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4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42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fr-FR" sz="4200" i="1">
                                    <a:latin typeface="Cambria Math"/>
                                  </a:rPr>
                                  <m:t>𝑒</m:t>
                                </m:r>
                              </m:sub>
                            </m:sSub>
                            <m:r>
                              <a:rPr lang="fr-FR" sz="4200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sz="4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42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fr-FR" sz="4200" i="1">
                                    <a:latin typeface="Cambria Math"/>
                                  </a:rPr>
                                  <m:t>𝑎</m:t>
                                </m:r>
                              </m:sub>
                            </m:sSub>
                          </m:e>
                        </m:d>
                        <m:r>
                          <a:rPr lang="fr-FR" sz="4200" i="1">
                            <a:latin typeface="Cambria Math"/>
                          </a:rPr>
                          <m:t>𝐾</m:t>
                        </m:r>
                      </m:num>
                      <m:den>
                        <m:r>
                          <a:rPr lang="fr-FR" sz="4200" i="1">
                            <a:latin typeface="Cambria Math"/>
                          </a:rPr>
                          <m:t>𝐿</m:t>
                        </m:r>
                        <m:r>
                          <a:rPr lang="fr-FR" sz="4200" i="1">
                            <a:latin typeface="Cambria Math"/>
                          </a:rPr>
                          <m:t>𝜌</m:t>
                        </m:r>
                        <m:r>
                          <a:rPr lang="fr-FR" sz="4200" i="1">
                            <a:latin typeface="Cambria Math"/>
                          </a:rPr>
                          <m:t>(</m:t>
                        </m:r>
                        <m:r>
                          <a:rPr lang="fr-FR" sz="4200" i="1">
                            <a:latin typeface="Cambria Math"/>
                          </a:rPr>
                          <m:t>𝛼</m:t>
                        </m:r>
                        <m:sSub>
                          <m:sSubPr>
                            <m:ctrlPr>
                              <a:rPr lang="fr-FR" sz="4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4200" i="1">
                                <a:latin typeface="Cambria Math"/>
                              </a:rPr>
                              <m:t>h</m:t>
                            </m:r>
                          </m:e>
                          <m:sub>
                            <m:r>
                              <a:rPr lang="fr-FR" sz="42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fr-FR" sz="4200" i="1">
                            <a:latin typeface="Cambria Math"/>
                          </a:rPr>
                          <m:t>+</m:t>
                        </m:r>
                        <m:r>
                          <a:rPr lang="fr-FR" sz="4200" i="1">
                            <a:latin typeface="Cambria Math"/>
                          </a:rPr>
                          <m:t>𝐾</m:t>
                        </m:r>
                        <m:r>
                          <a:rPr lang="fr-FR" sz="4200" i="1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fr-FR" sz="3300" dirty="0"/>
                  <a:t>  </a:t>
                </a:r>
                <a:r>
                  <a:rPr lang="fr-FR" sz="3300" dirty="0" smtClean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3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3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sz="33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sz="3300" dirty="0" smtClean="0"/>
                  <a:t/>
                </a:r>
                <a:br>
                  <a:rPr lang="fr-FR" sz="3300" dirty="0" smtClean="0"/>
                </a:br>
                <a:r>
                  <a:rPr lang="fr-FR" sz="3300" dirty="0" smtClean="0"/>
                  <a:t> </a:t>
                </a:r>
                <a:r>
                  <a:rPr lang="fr-FR" sz="3300" dirty="0"/>
                  <a:t/>
                </a:r>
                <a:br>
                  <a:rPr lang="fr-FR" sz="3300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fr-FR" sz="33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30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sz="3300" i="1">
                            <a:latin typeface="Cambria Math"/>
                          </a:rPr>
                          <m:t>𝑛</m:t>
                        </m:r>
                        <m:r>
                          <a:rPr lang="fr-FR" sz="3300" i="1">
                            <a:latin typeface="Cambria Math"/>
                          </a:rPr>
                          <m:t>+1</m:t>
                        </m:r>
                      </m:sub>
                    </m:sSub>
                    <m:r>
                      <a:rPr lang="fr-FR" sz="33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sz="33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30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sz="3300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fr-FR" sz="3300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200" i="1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fr-FR" sz="42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4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42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fr-FR" sz="4200" i="1">
                                    <a:latin typeface="Cambria Math"/>
                                  </a:rPr>
                                  <m:t>𝑒</m:t>
                                </m:r>
                              </m:sub>
                            </m:sSub>
                            <m:r>
                              <a:rPr lang="fr-FR" sz="4200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sz="4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42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fr-FR" sz="4200" i="1">
                                    <a:latin typeface="Cambria Math"/>
                                  </a:rPr>
                                  <m:t>𝑎</m:t>
                                </m:r>
                              </m:sub>
                            </m:sSub>
                          </m:e>
                        </m:d>
                        <m:r>
                          <a:rPr lang="fr-FR" sz="4200" i="1">
                            <a:latin typeface="Cambria Math"/>
                          </a:rPr>
                          <m:t>𝐾</m:t>
                        </m:r>
                      </m:num>
                      <m:den>
                        <m:r>
                          <a:rPr lang="fr-FR" sz="4200" i="1">
                            <a:latin typeface="Cambria Math"/>
                          </a:rPr>
                          <m:t>𝐿</m:t>
                        </m:r>
                        <m:r>
                          <a:rPr lang="fr-FR" sz="4200" i="1">
                            <a:latin typeface="Cambria Math"/>
                          </a:rPr>
                          <m:t>𝜌</m:t>
                        </m:r>
                        <m:sSub>
                          <m:sSubPr>
                            <m:ctrlPr>
                              <a:rPr lang="fr-FR" sz="4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4200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fr-FR" sz="42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r>
                  <a:rPr lang="fr-FR" sz="4200" dirty="0"/>
                  <a:t>  </a:t>
                </a:r>
                <a:r>
                  <a:rPr lang="fr-FR" sz="3300" dirty="0"/>
                  <a:t>pour tout </a:t>
                </a:r>
                <a:r>
                  <a:rPr lang="fr-FR" sz="33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fr-FR" sz="3300" dirty="0"/>
                  <a:t> &gt; </a:t>
                </a:r>
                <a:r>
                  <a:rPr lang="fr-FR" sz="3300" dirty="0" smtClean="0"/>
                  <a:t>0</a:t>
                </a:r>
                <a:r>
                  <a:rPr lang="fr-FR" sz="3300" dirty="0"/>
                  <a:t/>
                </a:r>
                <a:br>
                  <a:rPr lang="fr-FR" sz="3300" dirty="0"/>
                </a:br>
                <a:r>
                  <a:rPr lang="fr-FR" sz="3300" dirty="0"/>
                  <a:t> </a:t>
                </a:r>
                <a:br>
                  <a:rPr lang="fr-FR" sz="3300" dirty="0"/>
                </a:br>
                <a:r>
                  <a:rPr lang="fr-FR" sz="3300" dirty="0"/>
                  <a:t>On étudie donc la suite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3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30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sz="3300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fr-FR" sz="3300" dirty="0"/>
                  <a:t>) définie </a:t>
                </a:r>
                <a:r>
                  <a:rPr lang="fr-FR" sz="3300" dirty="0" smtClean="0"/>
                  <a:t>par : </a:t>
                </a:r>
                <a:br>
                  <a:rPr lang="fr-FR" sz="3300" dirty="0" smtClean="0"/>
                </a:br>
                <a:r>
                  <a:rPr lang="fr-FR" sz="3300" dirty="0" smtClean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3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300" b="1" i="1">
                            <a:latin typeface="Cambria Math"/>
                          </a:rPr>
                          <m:t>𝒗</m:t>
                        </m:r>
                      </m:e>
                      <m:sub>
                        <m:r>
                          <a:rPr lang="fr-FR" sz="3300" b="1" i="1"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fr-FR" sz="3300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2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4200" b="1" i="1">
                            <a:latin typeface="Cambria Math"/>
                          </a:rPr>
                          <m:t>𝑲</m:t>
                        </m:r>
                      </m:num>
                      <m:den>
                        <m:r>
                          <a:rPr lang="fr-FR" sz="4200" b="1" i="1">
                            <a:latin typeface="Cambria Math"/>
                          </a:rPr>
                          <m:t>𝜶</m:t>
                        </m:r>
                      </m:den>
                    </m:f>
                  </m:oMath>
                </a14:m>
                <a:r>
                  <a:rPr lang="fr-FR" sz="3300" dirty="0"/>
                  <a:t>  et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3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300" b="1" i="1">
                            <a:latin typeface="Cambria Math"/>
                          </a:rPr>
                          <m:t>𝒗</m:t>
                        </m:r>
                      </m:e>
                      <m:sub>
                        <m:r>
                          <a:rPr lang="fr-FR" sz="3300" b="1" i="1">
                            <a:latin typeface="Cambria Math"/>
                          </a:rPr>
                          <m:t>𝒏</m:t>
                        </m:r>
                        <m:r>
                          <a:rPr lang="fr-FR" sz="3300" b="1" i="1">
                            <a:latin typeface="Cambria Math"/>
                          </a:rPr>
                          <m:t>+</m:t>
                        </m:r>
                        <m:r>
                          <a:rPr lang="fr-FR" sz="3300" b="1" i="1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fr-FR" sz="3300" b="1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sz="33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300" b="1" i="1">
                            <a:latin typeface="Cambria Math"/>
                          </a:rPr>
                          <m:t>𝒗</m:t>
                        </m:r>
                      </m:e>
                      <m:sub>
                        <m:r>
                          <a:rPr lang="fr-FR" sz="3300" b="1" i="1"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fr-FR" sz="3300" b="1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2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4200" b="1" i="1">
                            <a:latin typeface="Cambria Math"/>
                          </a:rPr>
                          <m:t>𝒂</m:t>
                        </m:r>
                      </m:num>
                      <m:den>
                        <m:sSub>
                          <m:sSubPr>
                            <m:ctrlPr>
                              <a:rPr lang="fr-FR" sz="42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4200" b="1" i="1">
                                <a:latin typeface="Cambria Math"/>
                              </a:rPr>
                              <m:t>𝒗</m:t>
                            </m:r>
                          </m:e>
                          <m:sub>
                            <m:r>
                              <a:rPr lang="fr-FR" sz="4200" b="1" i="1"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</m:den>
                    </m:f>
                  </m:oMath>
                </a14:m>
                <a:r>
                  <a:rPr lang="fr-FR" sz="3300" dirty="0"/>
                  <a:t>  </a:t>
                </a:r>
                <a:r>
                  <a:rPr lang="fr-FR" sz="3300" b="1" dirty="0"/>
                  <a:t>pour </a:t>
                </a:r>
                <a:r>
                  <a:rPr lang="fr-FR" sz="33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fr-FR" sz="3300" b="1" dirty="0"/>
                  <a:t> &gt; 0</a:t>
                </a:r>
                <a:r>
                  <a:rPr lang="fr-FR" sz="3300" dirty="0"/>
                  <a:t> </a:t>
                </a:r>
                <a:r>
                  <a:rPr lang="fr-FR" sz="3300" dirty="0" smtClean="0"/>
                  <a:t/>
                </a:r>
                <a:br>
                  <a:rPr lang="fr-FR" sz="3300" dirty="0" smtClean="0"/>
                </a:br>
                <a:r>
                  <a:rPr lang="fr-FR" sz="1100" dirty="0"/>
                  <a:t> </a:t>
                </a:r>
                <a:r>
                  <a:rPr lang="fr-FR" sz="1100" dirty="0" smtClean="0"/>
                  <a:t> </a:t>
                </a:r>
                <a:r>
                  <a:rPr lang="fr-FR" sz="3300" dirty="0" smtClean="0"/>
                  <a:t/>
                </a:r>
                <a:br>
                  <a:rPr lang="fr-FR" sz="3300" dirty="0" smtClean="0"/>
                </a:br>
                <a:r>
                  <a:rPr lang="fr-FR" sz="2700" dirty="0" smtClean="0"/>
                  <a:t>avec  </a:t>
                </a:r>
                <a:r>
                  <a:rPr lang="fr-FR" sz="2700" i="1" dirty="0"/>
                  <a:t>a</a:t>
                </a:r>
                <a:r>
                  <a:rPr lang="fr-FR" sz="27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300" i="1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fr-FR" sz="33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33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33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fr-FR" sz="3300" i="1">
                                    <a:latin typeface="Cambria Math"/>
                                  </a:rPr>
                                  <m:t>𝑒</m:t>
                                </m:r>
                              </m:sub>
                            </m:sSub>
                            <m:r>
                              <a:rPr lang="fr-FR" sz="3300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sz="33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33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fr-FR" sz="3300" i="1">
                                    <a:latin typeface="Cambria Math"/>
                                  </a:rPr>
                                  <m:t>𝑎</m:t>
                                </m:r>
                              </m:sub>
                            </m:sSub>
                          </m:e>
                        </m:d>
                        <m:r>
                          <a:rPr lang="fr-FR" sz="3300" i="1">
                            <a:latin typeface="Cambria Math"/>
                          </a:rPr>
                          <m:t>𝐾</m:t>
                        </m:r>
                      </m:num>
                      <m:den>
                        <m:r>
                          <a:rPr lang="fr-FR" sz="3300" i="1">
                            <a:latin typeface="Cambria Math"/>
                          </a:rPr>
                          <m:t>𝐿</m:t>
                        </m:r>
                        <m:r>
                          <a:rPr lang="fr-FR" sz="3300" i="1">
                            <a:latin typeface="Cambria Math"/>
                          </a:rPr>
                          <m:t>𝜌</m:t>
                        </m:r>
                      </m:den>
                    </m:f>
                  </m:oMath>
                </a14:m>
                <a:r>
                  <a:rPr lang="fr-FR" sz="3300" dirty="0"/>
                  <a:t> </a:t>
                </a:r>
                <a:r>
                  <a:rPr lang="fr-FR" sz="2700" dirty="0"/>
                  <a:t>≈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7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700" i="1">
                            <a:latin typeface="Cambria Math"/>
                          </a:rPr>
                          <m:t>1,4.10</m:t>
                        </m:r>
                      </m:e>
                      <m:sup>
                        <m:r>
                          <a:rPr lang="fr-FR" sz="2700" i="1">
                            <a:latin typeface="Cambria Math"/>
                          </a:rPr>
                          <m:t>−7</m:t>
                        </m:r>
                      </m:sup>
                    </m:sSup>
                  </m:oMath>
                </a14:m>
                <a:r>
                  <a:rPr lang="fr-FR" dirty="0"/>
                  <a:t/>
                </a:r>
                <a:br>
                  <a:rPr lang="fr-FR" dirty="0"/>
                </a:br>
                <a:endParaRPr lang="fr-FR" dirty="0"/>
              </a:p>
            </p:txBody>
          </p:sp>
        </mc:Choice>
        <mc:Fallback>
          <p:sp>
            <p:nvSpPr>
              <p:cNvPr id="3" name="Titr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11560" y="476672"/>
                <a:ext cx="7776864" cy="5890666"/>
              </a:xfrm>
              <a:blipFill rotWithShape="1">
                <a:blip r:embed="rId2"/>
                <a:stretch>
                  <a:fillRect l="-1803" t="-1655" b="-103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29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r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7715200" cy="850106"/>
              </a:xfrm>
            </p:spPr>
            <p:txBody>
              <a:bodyPr>
                <a:normAutofit fontScale="90000"/>
              </a:bodyPr>
              <a:lstStyle/>
              <a:p>
                <a:r>
                  <a:rPr lang="fr-FR" dirty="0" smtClean="0"/>
                  <a:t>Exemples de suites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𝑛</m:t>
                        </m:r>
                        <m:r>
                          <a:rPr lang="fr-FR" b="0" i="1" smtClean="0">
                            <a:latin typeface="Cambria Math"/>
                          </a:rPr>
                          <m:t>+1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=</m:t>
                    </m:r>
                    <m:r>
                      <a:rPr lang="fr-FR" b="0" i="1" smtClean="0">
                        <a:latin typeface="Cambria Math"/>
                      </a:rPr>
                      <m:t>𝑓</m:t>
                    </m:r>
                    <m:r>
                      <a:rPr lang="fr-FR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fr-F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)</m:t>
                    </m:r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2" name="Titr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7715200" cy="850106"/>
              </a:xfrm>
              <a:blipFill rotWithShape="1">
                <a:blip r:embed="rId2"/>
                <a:stretch>
                  <a:fillRect t="-4286" b="-2142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61" y="2060848"/>
            <a:ext cx="4079875" cy="433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082984"/>
            <a:ext cx="4079875" cy="4308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>
                <a:off x="3563888" y="1124744"/>
                <a:ext cx="17497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b="0" i="1" smtClean="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fr-FR" sz="2400" b="0" i="1" smtClean="0">
                              <a:latin typeface="Cambria Math"/>
                            </a:rPr>
                            <m:t>+1</m:t>
                          </m:r>
                        </m:sub>
                      </m:sSub>
                      <m:r>
                        <a:rPr lang="fr-FR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b="0" i="1" smtClean="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fr-FR" sz="2400" b="0" i="1" smtClean="0">
                          <a:latin typeface="Cambria Math"/>
                        </a:rPr>
                        <m:t>²</m:t>
                      </m:r>
                    </m:oMath>
                  </m:oMathPara>
                </a14:m>
                <a:endParaRPr lang="fr-FR" sz="2400" dirty="0"/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1124744"/>
                <a:ext cx="1749774" cy="461665"/>
              </a:xfrm>
              <a:prstGeom prst="rect">
                <a:avLst/>
              </a:prstGeom>
              <a:blipFill rotWithShape="1">
                <a:blip r:embed="rId5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/>
              <p:nvPr/>
            </p:nvSpPr>
            <p:spPr>
              <a:xfrm>
                <a:off x="1475656" y="1711732"/>
                <a:ext cx="20636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/>
                  <a:t>a</a:t>
                </a:r>
                <a:r>
                  <a:rPr lang="fr-FR" dirty="0" smtClean="0"/>
                  <a:t>vec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=0,99&lt;1</m:t>
                    </m:r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1711732"/>
                <a:ext cx="2063642" cy="369332"/>
              </a:xfrm>
              <a:prstGeom prst="rect">
                <a:avLst/>
              </a:prstGeom>
              <a:blipFill rotWithShape="1">
                <a:blip r:embed="rId6"/>
                <a:stretch>
                  <a:fillRect l="-2360" t="-8333" b="-2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5940152" y="1713652"/>
                <a:ext cx="20636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smtClean="0"/>
                  <a:t>avec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fr-FR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b="0" i="1" smtClean="0">
                        <a:latin typeface="Cambria Math"/>
                      </a:rPr>
                      <m:t>=1,01&gt;1</m:t>
                    </m:r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1713652"/>
                <a:ext cx="2063642" cy="369332"/>
              </a:xfrm>
              <a:prstGeom prst="rect">
                <a:avLst/>
              </a:prstGeom>
              <a:blipFill rotWithShape="1">
                <a:blip r:embed="rId7"/>
                <a:stretch>
                  <a:fillRect l="-2360" t="-8197" b="-245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60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021" y="1628800"/>
            <a:ext cx="6045307" cy="4261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>
                <a:off x="2507109" y="548680"/>
                <a:ext cx="4320480" cy="804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400" b="0" i="1" smtClean="0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fr-FR" sz="2400" b="0" i="1" smtClean="0">
                            <a:latin typeface="Cambria Math"/>
                          </a:rPr>
                          <m:t>𝑛</m:t>
                        </m:r>
                        <m:r>
                          <a:rPr lang="fr-FR" sz="2400" b="0" i="1" smtClean="0">
                            <a:latin typeface="Cambria Math"/>
                          </a:rPr>
                          <m:t>+1</m:t>
                        </m:r>
                      </m:sub>
                    </m:sSub>
                  </m:oMath>
                </a14:m>
                <a:r>
                  <a:rPr lang="fr-FR" sz="2400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0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3000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fr-FR" sz="3000" b="0" i="1" smtClean="0">
                            <a:latin typeface="Cambria Math"/>
                          </a:rPr>
                          <m:t>9</m:t>
                        </m:r>
                        <m:sSub>
                          <m:sSubPr>
                            <m:ctrlPr>
                              <a:rPr lang="fr-FR" sz="3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3000" b="0" i="1" smtClean="0">
                                <a:latin typeface="Cambria Math"/>
                              </a:rPr>
                              <m:t>𝑢</m:t>
                            </m:r>
                          </m:e>
                          <m:sub>
                            <m:r>
                              <a:rPr lang="fr-FR" sz="3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fr-FR" sz="3000" b="0" i="1" smtClean="0">
                            <a:latin typeface="Cambria Math"/>
                          </a:rPr>
                          <m:t>+3</m:t>
                        </m:r>
                      </m:den>
                    </m:f>
                  </m:oMath>
                </a14:m>
                <a:r>
                  <a:rPr lang="fr-FR" sz="2400" dirty="0" smtClean="0"/>
                  <a:t> avec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400" b="0" i="1" smtClean="0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fr-FR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sz="2400" dirty="0" smtClean="0"/>
                  <a:t> = 0,7</a:t>
                </a:r>
                <a:endParaRPr lang="fr-FR" sz="2400" dirty="0"/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7109" y="548680"/>
                <a:ext cx="4320480" cy="80496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191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792" y="620688"/>
            <a:ext cx="6278372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r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5746650"/>
              </a:xfrm>
            </p:spPr>
            <p:txBody>
              <a:bodyPr>
                <a:normAutofit fontScale="90000"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fr-FR" sz="27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700" b="0" i="1" smtClean="0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fr-FR" sz="27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700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fr-FR" sz="2700" dirty="0" smtClean="0"/>
                  <a:t> et </a:t>
                </a:r>
                <a:br>
                  <a:rPr lang="fr-FR" sz="2700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fr-FR" sz="27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700" b="0" i="1" smtClean="0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fr-FR" sz="2700" b="0" i="1" smtClean="0">
                            <a:latin typeface="Cambria Math"/>
                          </a:rPr>
                          <m:t>𝑛</m:t>
                        </m:r>
                        <m:r>
                          <a:rPr lang="fr-FR" sz="2700" b="0" i="1" smtClean="0">
                            <a:latin typeface="Cambria Math"/>
                          </a:rPr>
                          <m:t>+1</m:t>
                        </m:r>
                      </m:sub>
                    </m:sSub>
                    <m:r>
                      <a:rPr lang="fr-FR" sz="27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sz="27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700" b="0" i="1" smtClean="0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fr-FR" sz="27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fr-FR" sz="2700" dirty="0" smtClean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3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33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fr-FR" sz="33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3300" b="0" i="1" smtClean="0">
                                <a:latin typeface="Cambria Math"/>
                              </a:rPr>
                              <m:t>𝑢</m:t>
                            </m:r>
                          </m:e>
                          <m:sub>
                            <m:r>
                              <a:rPr lang="fr-FR" sz="33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r>
                  <a:rPr lang="fr-FR" sz="3300" dirty="0" smtClean="0"/>
                  <a:t>  </a:t>
                </a:r>
                <a:r>
                  <a:rPr lang="fr-FR" dirty="0" smtClean="0"/>
                  <a:t/>
                </a:r>
                <a:br>
                  <a:rPr lang="fr-FR" dirty="0" smtClean="0"/>
                </a:br>
                <a:r>
                  <a:rPr lang="fr-FR" dirty="0"/>
                  <a:t/>
                </a:r>
                <a:br>
                  <a:rPr lang="fr-FR" dirty="0"/>
                </a:br>
                <a:r>
                  <a:rPr lang="fr-FR" dirty="0" smtClean="0"/>
                  <a:t/>
                </a:r>
                <a:br>
                  <a:rPr lang="fr-FR" dirty="0" smtClean="0"/>
                </a:br>
                <a:r>
                  <a:rPr lang="fr-FR" dirty="0"/>
                  <a:t/>
                </a:r>
                <a:br>
                  <a:rPr lang="fr-FR" dirty="0"/>
                </a:br>
                <a:r>
                  <a:rPr lang="fr-FR" dirty="0" smtClean="0"/>
                  <a:t/>
                </a:r>
                <a:br>
                  <a:rPr lang="fr-FR" dirty="0" smtClean="0"/>
                </a:br>
                <a:r>
                  <a:rPr lang="fr-FR" dirty="0"/>
                  <a:t/>
                </a:r>
                <a:br>
                  <a:rPr lang="fr-FR" dirty="0"/>
                </a:br>
                <a:r>
                  <a:rPr lang="fr-FR" dirty="0" smtClean="0"/>
                  <a:t/>
                </a:r>
                <a:br>
                  <a:rPr lang="fr-FR" dirty="0" smtClean="0"/>
                </a:br>
                <a:endParaRPr lang="fr-FR" dirty="0"/>
              </a:p>
            </p:txBody>
          </p:sp>
        </mc:Choice>
        <mc:Fallback xmlns="">
          <p:sp>
            <p:nvSpPr>
              <p:cNvPr id="2" name="Titr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5746650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195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624069"/>
            <a:ext cx="6113103" cy="5442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re 1"/>
              <p:cNvSpPr>
                <a:spLocks noGrp="1"/>
              </p:cNvSpPr>
              <p:nvPr>
                <p:ph type="title"/>
              </p:nvPr>
            </p:nvSpPr>
            <p:spPr>
              <a:xfrm>
                <a:off x="395536" y="260648"/>
                <a:ext cx="2664296" cy="6106690"/>
              </a:xfrm>
            </p:spPr>
            <p:txBody>
              <a:bodyPr>
                <a:norm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fr-FR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𝒗</m:t>
                        </m:r>
                      </m:e>
                      <m:sub>
                        <m:r>
                          <a:rPr lang="fr-FR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fr-FR" sz="2400" b="1" dirty="0">
                    <a:solidFill>
                      <a:prstClr val="black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0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30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𝑲</m:t>
                        </m:r>
                      </m:num>
                      <m:den>
                        <m:r>
                          <a:rPr lang="fr-FR" sz="30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𝜶</m:t>
                        </m:r>
                      </m:den>
                    </m:f>
                  </m:oMath>
                </a14:m>
                <a:r>
                  <a:rPr lang="fr-FR" sz="2400" dirty="0">
                    <a:solidFill>
                      <a:prstClr val="black"/>
                    </a:solidFill>
                  </a:rPr>
                  <a:t>  et  </a:t>
                </a:r>
                <a:r>
                  <a:rPr lang="fr-FR" sz="2400" dirty="0" smtClean="0">
                    <a:solidFill>
                      <a:prstClr val="black"/>
                    </a:solidFill>
                  </a:rPr>
                  <a:t/>
                </a:r>
                <a:br>
                  <a:rPr lang="fr-FR" sz="2400" dirty="0" smtClean="0">
                    <a:solidFill>
                      <a:prstClr val="black"/>
                    </a:solidFill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fr-FR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𝒗</m:t>
                        </m:r>
                      </m:e>
                      <m:sub>
                        <m:r>
                          <a:rPr lang="fr-FR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𝒏</m:t>
                        </m:r>
                        <m:r>
                          <a:rPr lang="fr-FR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fr-FR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fr-FR" sz="2400" b="1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𝒗</m:t>
                        </m:r>
                      </m:e>
                      <m:sub>
                        <m:r>
                          <a:rPr lang="fr-FR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fr-FR" sz="2400" b="1" dirty="0">
                    <a:solidFill>
                      <a:prstClr val="black"/>
                    </a:solidFill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0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30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𝒂</m:t>
                        </m:r>
                      </m:num>
                      <m:den>
                        <m:sSub>
                          <m:sSubPr>
                            <m:ctrlPr>
                              <a:rPr lang="fr-FR" sz="30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30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𝒗</m:t>
                            </m:r>
                          </m:e>
                          <m:sub>
                            <m:r>
                              <a:rPr lang="fr-FR" sz="30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</m:den>
                    </m:f>
                  </m:oMath>
                </a14:m>
                <a:r>
                  <a:rPr lang="fr-FR" dirty="0" smtClean="0"/>
                  <a:t/>
                </a:r>
                <a:br>
                  <a:rPr lang="fr-FR" dirty="0" smtClean="0"/>
                </a:br>
                <a:r>
                  <a:rPr lang="fr-FR" dirty="0" smtClean="0"/>
                  <a:t/>
                </a:r>
                <a:br>
                  <a:rPr lang="fr-FR" dirty="0" smtClean="0"/>
                </a:br>
                <a:r>
                  <a:rPr lang="fr-FR" sz="2000" dirty="0" smtClean="0"/>
                  <a:t>avec  </a:t>
                </a:r>
                <a:r>
                  <a:rPr lang="fr-FR" sz="2000" i="1" dirty="0"/>
                  <a:t>a</a:t>
                </a:r>
                <a:r>
                  <a:rPr lang="fr-FR" sz="2000" dirty="0"/>
                  <a:t> </a:t>
                </a:r>
                <a:r>
                  <a:rPr lang="fr-FR" sz="2000" dirty="0" smtClean="0"/>
                  <a:t>≈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/>
                          </a:rPr>
                          <m:t>1,4.10</m:t>
                        </m:r>
                      </m:e>
                      <m:sup>
                        <m:r>
                          <a:rPr lang="fr-FR" sz="2000" i="1">
                            <a:latin typeface="Cambria Math"/>
                          </a:rPr>
                          <m:t>−7</m:t>
                        </m:r>
                      </m:sup>
                    </m:sSup>
                  </m:oMath>
                </a14:m>
                <a:r>
                  <a:rPr lang="fr-FR" dirty="0"/>
                  <a:t/>
                </a:r>
                <a:br>
                  <a:rPr lang="fr-FR" dirty="0"/>
                </a:br>
                <a:r>
                  <a:rPr lang="fr-FR" dirty="0"/>
                  <a:t/>
                </a:r>
                <a:br>
                  <a:rPr lang="fr-FR" dirty="0"/>
                </a:br>
                <a:r>
                  <a:rPr lang="fr-FR" dirty="0" smtClean="0"/>
                  <a:t/>
                </a:r>
                <a:br>
                  <a:rPr lang="fr-FR" dirty="0" smtClean="0"/>
                </a:br>
                <a:r>
                  <a:rPr lang="fr-FR" dirty="0"/>
                  <a:t/>
                </a:r>
                <a:br>
                  <a:rPr lang="fr-FR" dirty="0"/>
                </a:br>
                <a:r>
                  <a:rPr lang="fr-FR" dirty="0" smtClean="0"/>
                  <a:t/>
                </a:r>
                <a:br>
                  <a:rPr lang="fr-FR" dirty="0" smtClean="0"/>
                </a:br>
                <a:endParaRPr lang="fr-FR" dirty="0"/>
              </a:p>
            </p:txBody>
          </p:sp>
        </mc:Choice>
        <mc:Fallback xmlns="">
          <p:sp>
            <p:nvSpPr>
              <p:cNvPr id="2" name="Titr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95536" y="260648"/>
                <a:ext cx="2664296" cy="6106690"/>
              </a:xfrm>
              <a:blipFill rotWithShape="1">
                <a:blip r:embed="rId3"/>
                <a:stretch>
                  <a:fillRect l="-251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670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r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6178698"/>
              </a:xfrm>
            </p:spPr>
            <p:txBody>
              <a:bodyPr>
                <a:noAutofit/>
              </a:bodyPr>
              <a:lstStyle/>
              <a:p>
                <a:pPr algn="l"/>
                <a:r>
                  <a:rPr lang="fr-FR" sz="3200" b="1" dirty="0" smtClean="0"/>
                  <a:t>		</a:t>
                </a:r>
                <a:r>
                  <a:rPr lang="fr-FR" sz="3000" b="1" dirty="0" smtClean="0"/>
                  <a:t>Recherche de la limite 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0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000" b="1" i="1" smtClean="0">
                            <a:latin typeface="Cambria Math"/>
                          </a:rPr>
                          <m:t>𝒉</m:t>
                        </m:r>
                      </m:e>
                      <m:sub>
                        <m:r>
                          <a:rPr lang="fr-FR" sz="3000" b="1" i="1" smtClean="0"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fr-FR" sz="3000" b="1" dirty="0" smtClean="0"/>
                  <a:t> </a:t>
                </a:r>
                <a:r>
                  <a:rPr lang="fr-FR" sz="3000" dirty="0"/>
                  <a:t/>
                </a:r>
                <a:br>
                  <a:rPr lang="fr-FR" sz="3000" dirty="0"/>
                </a:br>
                <a:r>
                  <a:rPr lang="fr-FR" sz="3000" dirty="0"/>
                  <a:t>La suite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00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sz="3000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fr-FR" sz="3000" dirty="0"/>
                  <a:t>) est strictement croissante sur </a:t>
                </a:r>
                <a:r>
                  <a:rPr lang="fr-FR" sz="3000" dirty="0" smtClean="0"/>
                  <a:t>N.</a:t>
                </a:r>
                <a:br>
                  <a:rPr lang="fr-FR" sz="3000" dirty="0" smtClean="0"/>
                </a:br>
                <a:r>
                  <a:rPr lang="fr-FR" sz="1000" dirty="0"/>
                  <a:t> </a:t>
                </a:r>
                <a:r>
                  <a:rPr lang="fr-FR" sz="3000" dirty="0"/>
                  <a:t/>
                </a:r>
                <a:br>
                  <a:rPr lang="fr-FR" sz="3000" dirty="0"/>
                </a:br>
                <a:r>
                  <a:rPr lang="fr-FR" sz="3000" dirty="0" smtClean="0"/>
                  <a:t>Elle </a:t>
                </a:r>
                <a:r>
                  <a:rPr lang="fr-FR" sz="3000" dirty="0"/>
                  <a:t>n'a donc que deux options : </a:t>
                </a:r>
                <a:r>
                  <a:rPr lang="fr-FR" sz="3000" dirty="0" smtClean="0"/>
                  <a:t/>
                </a:r>
                <a:br>
                  <a:rPr lang="fr-FR" sz="3000" dirty="0" smtClean="0"/>
                </a:br>
                <a:r>
                  <a:rPr lang="fr-FR" sz="3000" dirty="0" smtClean="0"/>
                  <a:t>	- diverger </a:t>
                </a:r>
                <a:r>
                  <a:rPr lang="fr-FR" sz="3000" dirty="0"/>
                  <a:t>vers +</a:t>
                </a:r>
                <a:r>
                  <a:rPr lang="fr-FR" sz="3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∞</a:t>
                </a:r>
                <a:r>
                  <a:rPr lang="fr-FR" sz="3000" dirty="0"/>
                  <a:t> </a:t>
                </a:r>
                <a:r>
                  <a:rPr lang="fr-FR" sz="3000" dirty="0" smtClean="0"/>
                  <a:t/>
                </a:r>
                <a:br>
                  <a:rPr lang="fr-FR" sz="3000" dirty="0" smtClean="0"/>
                </a:br>
                <a:r>
                  <a:rPr lang="fr-FR" sz="3000" dirty="0" smtClean="0"/>
                  <a:t>ou     - converger </a:t>
                </a:r>
                <a:r>
                  <a:rPr lang="fr-FR" sz="3000" dirty="0"/>
                  <a:t>vers une limite finie </a:t>
                </a:r>
                <a:r>
                  <a:rPr lang="fr-FR" sz="3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fr-FR" sz="3000" dirty="0" smtClean="0"/>
                  <a:t>.</a:t>
                </a:r>
                <a:br>
                  <a:rPr lang="fr-FR" sz="3000" dirty="0" smtClean="0"/>
                </a:br>
                <a:r>
                  <a:rPr lang="fr-FR" sz="3000" dirty="0"/>
                  <a:t/>
                </a:r>
                <a:br>
                  <a:rPr lang="fr-FR" sz="3000" dirty="0"/>
                </a:br>
                <a:r>
                  <a:rPr lang="fr-FR" sz="3000" dirty="0"/>
                  <a:t>Si on suppose qu'elle converge, </a:t>
                </a:r>
                <a:r>
                  <a:rPr lang="fr-FR" sz="3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fr-FR" sz="3000" dirty="0"/>
                  <a:t> vérifie l'équation : </a:t>
                </a:r>
                <a:r>
                  <a:rPr lang="fr-FR" sz="3000" dirty="0" smtClean="0"/>
                  <a:t> 		     </a:t>
                </a:r>
                <a:r>
                  <a:rPr lang="fr-FR" sz="3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fr-FR" sz="3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x</a:t>
                </a:r>
                <a:r>
                  <a:rPr lang="fr-FR" sz="3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fr-FR" sz="3000" dirty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8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3800" i="1">
                            <a:latin typeface="Cambria Math"/>
                          </a:rPr>
                          <m:t>𝑎</m:t>
                        </m:r>
                      </m:num>
                      <m:den>
                        <m:r>
                          <a:rPr lang="fr-FR" sz="3800" i="1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fr-FR" sz="3000" dirty="0"/>
                  <a:t>  </a:t>
                </a:r>
                <a:r>
                  <a:rPr lang="fr-FR" sz="3000" dirty="0" smtClean="0"/>
                  <a:t>       qui n'a pas </a:t>
                </a:r>
                <a:r>
                  <a:rPr lang="fr-FR" sz="3000" dirty="0"/>
                  <a:t>de </a:t>
                </a:r>
                <a:r>
                  <a:rPr lang="fr-FR" sz="3000" dirty="0" smtClean="0"/>
                  <a:t>solution.</a:t>
                </a:r>
                <a:br>
                  <a:rPr lang="fr-FR" sz="3000" dirty="0" smtClean="0"/>
                </a:br>
                <a:r>
                  <a:rPr lang="fr-FR" sz="2000" dirty="0"/>
                  <a:t> </a:t>
                </a:r>
                <a:r>
                  <a:rPr lang="fr-FR" sz="3000" dirty="0"/>
                  <a:t/>
                </a:r>
                <a:br>
                  <a:rPr lang="fr-FR" sz="3000" dirty="0"/>
                </a:br>
                <a:r>
                  <a:rPr lang="fr-FR" sz="3000" dirty="0"/>
                  <a:t>On en déduit </a:t>
                </a:r>
                <a:r>
                  <a:rPr lang="fr-FR" sz="3000" dirty="0" smtClean="0"/>
                  <a:t>que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0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3000" b="0" i="0" smtClean="0">
                            <a:latin typeface="Cambria Math"/>
                          </a:rPr>
                          <m:t>lim</m:t>
                        </m:r>
                        <m:r>
                          <a:rPr lang="fr-FR" sz="3000" b="0" i="1" smtClean="0">
                            <a:latin typeface="Cambria Math"/>
                          </a:rPr>
                          <m:t>⁡</m:t>
                        </m:r>
                        <m:r>
                          <a:rPr lang="fr-FR" sz="30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sz="3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fr-FR" sz="3000" dirty="0" smtClean="0"/>
                  <a:t> = +</a:t>
                </a:r>
                <a:r>
                  <a:rPr lang="fr-FR" sz="3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∞</a:t>
                </a:r>
                <a:r>
                  <a:rPr lang="fr-FR" sz="3000" dirty="0" smtClean="0"/>
                  <a:t>.</a:t>
                </a:r>
                <a:br>
                  <a:rPr lang="fr-FR" sz="3000" dirty="0" smtClean="0"/>
                </a:br>
                <a:r>
                  <a:rPr lang="fr-FR" sz="3000" dirty="0" smtClean="0"/>
                  <a:t>Comme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000" i="1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fr-FR" sz="30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30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sz="3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00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sz="3000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fr-FR" sz="3000" dirty="0"/>
                  <a:t> –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8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3800" i="1">
                            <a:latin typeface="Cambria Math"/>
                          </a:rPr>
                          <m:t>𝐾</m:t>
                        </m:r>
                      </m:num>
                      <m:den>
                        <m:r>
                          <a:rPr lang="fr-FR" sz="3800" i="1">
                            <a:latin typeface="Cambria Math"/>
                          </a:rPr>
                          <m:t>𝛼</m:t>
                        </m:r>
                      </m:den>
                    </m:f>
                  </m:oMath>
                </a14:m>
                <a:r>
                  <a:rPr lang="fr-FR" sz="3000" dirty="0"/>
                  <a:t> </a:t>
                </a:r>
                <a:r>
                  <a:rPr lang="fr-FR" sz="3000" dirty="0" smtClean="0"/>
                  <a:t>  on </a:t>
                </a:r>
                <a:r>
                  <a:rPr lang="fr-FR" sz="3000" dirty="0"/>
                  <a:t>aura aussi </a:t>
                </a:r>
                <a:r>
                  <a:rPr lang="fr-FR" sz="3000" dirty="0" err="1" smtClean="0"/>
                  <a:t>lim</a:t>
                </a:r>
                <a:r>
                  <a:rPr lang="fr-FR" sz="3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000" b="0" i="1" smtClean="0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fr-FR" sz="3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fr-FR" sz="3000" dirty="0" smtClean="0"/>
                  <a:t> = +</a:t>
                </a:r>
                <a:r>
                  <a:rPr lang="fr-FR" sz="3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∞</a:t>
                </a:r>
                <a:r>
                  <a:rPr lang="fr-FR" sz="3000" dirty="0" smtClean="0"/>
                  <a:t>.</a:t>
                </a:r>
                <a:endParaRPr lang="fr-FR" sz="3000" dirty="0"/>
              </a:p>
            </p:txBody>
          </p:sp>
        </mc:Choice>
        <mc:Fallback>
          <p:sp>
            <p:nvSpPr>
              <p:cNvPr id="2" name="Titr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6178698"/>
              </a:xfrm>
              <a:blipFill rotWithShape="1">
                <a:blip r:embed="rId2"/>
                <a:stretch>
                  <a:fillRect l="-1704" r="-177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624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re 1"/>
              <p:cNvSpPr>
                <a:spLocks noGrp="1"/>
              </p:cNvSpPr>
              <p:nvPr>
                <p:ph type="title"/>
              </p:nvPr>
            </p:nvSpPr>
            <p:spPr>
              <a:xfrm>
                <a:off x="467544" y="332656"/>
                <a:ext cx="8229600" cy="5832648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fr-FR" sz="3600" b="1" dirty="0" smtClean="0"/>
                  <a:t>	</a:t>
                </a:r>
                <a:r>
                  <a:rPr lang="fr-FR" sz="3600" b="1" dirty="0"/>
                  <a:t> </a:t>
                </a:r>
                <a:r>
                  <a:rPr lang="fr-FR" sz="3600" b="1" dirty="0" smtClean="0"/>
                  <a:t>   </a:t>
                </a:r>
                <a:r>
                  <a:rPr lang="fr-FR" sz="3300" b="1" dirty="0" smtClean="0"/>
                  <a:t>Recherche d’une formule pour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3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300" b="1" i="1" smtClean="0">
                            <a:latin typeface="Cambria Math"/>
                          </a:rPr>
                          <m:t>𝒉</m:t>
                        </m:r>
                      </m:e>
                      <m:sub>
                        <m:r>
                          <a:rPr lang="fr-FR" sz="3300" b="1" i="1" smtClean="0"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fr-FR" sz="3300" b="1" dirty="0" smtClean="0"/>
                  <a:t> </a:t>
                </a:r>
                <a:r>
                  <a:rPr lang="fr-FR" sz="3300" b="1" dirty="0" smtClean="0"/>
                  <a:t/>
                </a:r>
                <a:br>
                  <a:rPr lang="fr-FR" sz="3300" b="1" dirty="0" smtClean="0"/>
                </a:br>
                <a:r>
                  <a:rPr lang="fr-FR" sz="3300" dirty="0" smtClean="0"/>
                  <a:t>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3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30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sz="3300" b="0" i="1" smtClean="0">
                            <a:latin typeface="Cambria Math"/>
                          </a:rPr>
                          <m:t>𝑛</m:t>
                        </m:r>
                        <m:r>
                          <a:rPr lang="fr-FR" sz="3300" i="1">
                            <a:latin typeface="Cambria Math"/>
                          </a:rPr>
                          <m:t>+1</m:t>
                        </m:r>
                      </m:sub>
                    </m:sSub>
                    <m:r>
                      <a:rPr lang="fr-FR" sz="3300" i="1">
                        <a:latin typeface="Cambria Math"/>
                      </a:rPr>
                      <m:t>²=(</m:t>
                    </m:r>
                    <m:sSub>
                      <m:sSubPr>
                        <m:ctrlPr>
                          <a:rPr lang="fr-FR" sz="33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30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sz="33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fr-FR" sz="3300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2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4200" i="1">
                            <a:latin typeface="Cambria Math"/>
                          </a:rPr>
                          <m:t>𝑎</m:t>
                        </m:r>
                      </m:num>
                      <m:den>
                        <m:sSub>
                          <m:sSubPr>
                            <m:ctrlPr>
                              <a:rPr lang="fr-FR" sz="4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4200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fr-FR" sz="42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r>
                  <a:rPr lang="fr-FR" sz="3300" dirty="0"/>
                  <a:t>)²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3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30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sz="33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3300" i="1">
                        <a:latin typeface="Cambria Math"/>
                      </a:rPr>
                      <m:t>²+2</m:t>
                    </m:r>
                    <m:r>
                      <a:rPr lang="fr-FR" sz="3300" i="1">
                        <a:latin typeface="Cambria Math"/>
                      </a:rPr>
                      <m:t>𝑎</m:t>
                    </m:r>
                  </m:oMath>
                </a14:m>
                <a:r>
                  <a:rPr lang="fr-FR" sz="3300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2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4200" i="1">
                            <a:latin typeface="Cambria Math"/>
                          </a:rPr>
                          <m:t>𝑎</m:t>
                        </m:r>
                        <m:r>
                          <a:rPr lang="fr-FR" sz="4200" i="1">
                            <a:latin typeface="Cambria Math"/>
                          </a:rPr>
                          <m:t>²</m:t>
                        </m:r>
                      </m:num>
                      <m:den>
                        <m:sSub>
                          <m:sSubPr>
                            <m:ctrlPr>
                              <a:rPr lang="fr-FR" sz="4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4200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fr-FR" sz="42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fr-FR" sz="4200" i="1">
                            <a:latin typeface="Cambria Math"/>
                          </a:rPr>
                          <m:t>²</m:t>
                        </m:r>
                      </m:den>
                    </m:f>
                  </m:oMath>
                </a14:m>
                <a:r>
                  <a:rPr lang="fr-FR" sz="3300" dirty="0"/>
                  <a:t> </a:t>
                </a:r>
                <a:r>
                  <a:rPr lang="fr-FR" sz="3300" dirty="0" smtClean="0"/>
                  <a:t> </a:t>
                </a:r>
                <a:br>
                  <a:rPr lang="fr-FR" sz="3300" dirty="0" smtClean="0"/>
                </a:br>
                <a:r>
                  <a:rPr lang="fr-FR" sz="1100" dirty="0" smtClean="0"/>
                  <a:t> </a:t>
                </a:r>
                <a:r>
                  <a:rPr lang="fr-FR" sz="3300" dirty="0"/>
                  <a:t/>
                </a:r>
                <a:br>
                  <a:rPr lang="fr-FR" sz="3300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fr-FR" sz="32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3200" b="0" i="0" smtClean="0">
                            <a:latin typeface="Cambria Math"/>
                          </a:rPr>
                          <m:t>avec</m:t>
                        </m:r>
                        <m:r>
                          <a:rPr lang="fr-FR" sz="3200" b="0" i="1" smtClean="0">
                            <a:latin typeface="Cambria Math"/>
                          </a:rPr>
                          <m:t>   </m:t>
                        </m:r>
                        <m:r>
                          <a:rPr lang="en-US" sz="320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3200" i="1">
                        <a:latin typeface="Cambria Math"/>
                      </a:rPr>
                      <m:t>²≈</m:t>
                    </m:r>
                  </m:oMath>
                </a14:m>
                <a:r>
                  <a:rPr lang="fr-FR" sz="3200" dirty="0"/>
                  <a:t> 2.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3200" i="1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fr-FR" sz="3200" i="1">
                            <a:latin typeface="Cambria Math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fr-FR" sz="3200" dirty="0" smtClean="0"/>
                  <a:t/>
                </a:r>
                <a:br>
                  <a:rPr lang="fr-FR" sz="3200" dirty="0" smtClean="0"/>
                </a:br>
                <a:r>
                  <a:rPr lang="fr-FR" sz="3200" dirty="0" smtClean="0"/>
                  <a:t>         		     2</a:t>
                </a:r>
                <a:r>
                  <a:rPr lang="fr-FR" sz="3200" i="1" dirty="0" smtClean="0"/>
                  <a:t>a</a:t>
                </a:r>
                <a:r>
                  <a:rPr lang="fr-FR" sz="3200" dirty="0" smtClean="0"/>
                  <a:t> </a:t>
                </a:r>
                <a:r>
                  <a:rPr lang="fr-FR" sz="32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3200" i="1">
                            <a:latin typeface="Cambria Math"/>
                          </a:rPr>
                          <m:t>2</m:t>
                        </m:r>
                        <m:d>
                          <m:dPr>
                            <m:ctrlPr>
                              <a:rPr lang="fr-FR" sz="32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𝑒</m:t>
                                </m:r>
                              </m:sub>
                            </m:sSub>
                            <m:r>
                              <a:rPr lang="fr-FR" sz="3200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/>
                                  </a:rPr>
                                  <m:t>𝑎</m:t>
                                </m:r>
                              </m:sub>
                            </m:sSub>
                          </m:e>
                        </m:d>
                        <m:r>
                          <a:rPr lang="en-US" sz="3200" i="1">
                            <a:latin typeface="Cambria Math"/>
                          </a:rPr>
                          <m:t>𝐾</m:t>
                        </m:r>
                      </m:num>
                      <m:den>
                        <m:r>
                          <a:rPr lang="en-US" sz="3200" i="1">
                            <a:latin typeface="Cambria Math"/>
                          </a:rPr>
                          <m:t>𝐿</m:t>
                        </m:r>
                        <m:r>
                          <a:rPr lang="en-US" sz="3200" i="1">
                            <a:latin typeface="Cambria Math"/>
                          </a:rPr>
                          <m:t>𝜌</m:t>
                        </m:r>
                      </m:den>
                    </m:f>
                  </m:oMath>
                </a14:m>
                <a:r>
                  <a:rPr lang="en-US" sz="3200" dirty="0"/>
                  <a:t> </a:t>
                </a:r>
                <a:r>
                  <a:rPr lang="fr-FR" sz="3200" dirty="0" smtClean="0"/>
                  <a:t>≈ 3</a:t>
                </a:r>
                <a:r>
                  <a:rPr lang="fr-FR" sz="3200" dirty="0"/>
                  <a:t>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3200" i="1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fr-FR" sz="3200" i="1">
                            <a:latin typeface="Cambria Math"/>
                          </a:rPr>
                          <m:t>−7</m:t>
                        </m:r>
                      </m:sup>
                    </m:sSup>
                  </m:oMath>
                </a14:m>
                <a:r>
                  <a:rPr lang="fr-FR" sz="3200" dirty="0"/>
                  <a:t>    </a:t>
                </a:r>
                <a:r>
                  <a:rPr lang="fr-FR" sz="3200" dirty="0" smtClean="0"/>
                  <a:t/>
                </a:r>
                <a:br>
                  <a:rPr lang="fr-FR" sz="3200" dirty="0" smtClean="0"/>
                </a:br>
                <a:r>
                  <a:rPr lang="fr-FR" sz="3200" dirty="0" smtClean="0"/>
                  <a:t>			</a:t>
                </a:r>
                <a:r>
                  <a:rPr lang="fr-FR" sz="3200" dirty="0"/>
                  <a:t>	</a:t>
                </a:r>
                <a:r>
                  <a:rPr lang="fr-FR" sz="3200" dirty="0" smtClean="0"/>
                  <a:t> et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3200" i="1">
                            <a:latin typeface="Cambria Math"/>
                          </a:rPr>
                          <m:t>𝑎</m:t>
                        </m:r>
                        <m:r>
                          <a:rPr lang="fr-FR" sz="3200" i="1">
                            <a:latin typeface="Cambria Math"/>
                          </a:rPr>
                          <m:t>²</m:t>
                        </m:r>
                      </m:num>
                      <m:den>
                        <m:sSub>
                          <m:sSubPr>
                            <m:ctrlPr>
                              <a:rPr lang="fr-FR" sz="3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3200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fr-FR" sz="32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fr-FR" sz="3200" i="1">
                            <a:latin typeface="Cambria Math"/>
                          </a:rPr>
                          <m:t>²</m:t>
                        </m:r>
                      </m:den>
                    </m:f>
                  </m:oMath>
                </a14:m>
                <a:r>
                  <a:rPr lang="fr-FR" sz="32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3200" i="1"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fr-FR" sz="3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𝑒</m:t>
                            </m:r>
                          </m:sub>
                        </m:sSub>
                        <m:r>
                          <a:rPr lang="fr-FR" sz="32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fr-FR" sz="3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𝑎</m:t>
                            </m:r>
                          </m:sub>
                        </m:sSub>
                        <m:r>
                          <a:rPr lang="fr-FR" sz="3200" i="1">
                            <a:latin typeface="Cambria Math"/>
                          </a:rPr>
                          <m:t>)²</m:t>
                        </m:r>
                        <m:r>
                          <a:rPr lang="en-US" sz="3200" i="1">
                            <a:latin typeface="Cambria Math"/>
                          </a:rPr>
                          <m:t>𝐾</m:t>
                        </m:r>
                        <m:r>
                          <a:rPr lang="fr-FR" sz="3200" i="1">
                            <a:latin typeface="Cambria Math"/>
                          </a:rPr>
                          <m:t>²</m:t>
                        </m:r>
                      </m:num>
                      <m:den>
                        <m:r>
                          <a:rPr lang="en-US" sz="3200" i="1">
                            <a:latin typeface="Cambria Math"/>
                          </a:rPr>
                          <m:t>𝐿</m:t>
                        </m:r>
                        <m:r>
                          <a:rPr lang="fr-FR" sz="3200" i="1">
                            <a:latin typeface="Cambria Math"/>
                          </a:rPr>
                          <m:t>²</m:t>
                        </m:r>
                        <m:r>
                          <a:rPr lang="en-US" sz="3200" i="1">
                            <a:latin typeface="Cambria Math"/>
                          </a:rPr>
                          <m:t>𝜌</m:t>
                        </m:r>
                        <m:r>
                          <a:rPr lang="fr-FR" sz="3200" i="1">
                            <a:latin typeface="Cambria Math"/>
                          </a:rPr>
                          <m:t>²</m:t>
                        </m:r>
                        <m:sSub>
                          <m:sSubPr>
                            <m:ctrlPr>
                              <a:rPr lang="fr-FR" sz="3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fr-FR" sz="3200" i="1">
                            <a:latin typeface="Cambria Math"/>
                          </a:rPr>
                          <m:t>²</m:t>
                        </m:r>
                      </m:den>
                    </m:f>
                  </m:oMath>
                </a14:m>
                <a:r>
                  <a:rPr lang="en-US" sz="3200" dirty="0"/>
                  <a:t> </a:t>
                </a:r>
                <a:r>
                  <a:rPr lang="fr-FR" sz="3200" dirty="0"/>
                  <a:t>≈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3200" i="1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fr-FR" sz="3200" i="1">
                            <a:latin typeface="Cambria Math"/>
                          </a:rPr>
                          <m:t>−11</m:t>
                        </m:r>
                      </m:sup>
                    </m:sSup>
                  </m:oMath>
                </a14:m>
                <a:r>
                  <a:rPr lang="fr-FR" sz="3200" dirty="0"/>
                  <a:t>.</a:t>
                </a:r>
                <a:r>
                  <a:rPr lang="fr-FR" sz="3300" dirty="0" smtClean="0"/>
                  <a:t/>
                </a:r>
                <a:br>
                  <a:rPr lang="fr-FR" sz="3300" dirty="0" smtClean="0"/>
                </a:br>
                <a:r>
                  <a:rPr lang="fr-FR" sz="3300" dirty="0"/>
                  <a:t/>
                </a:r>
                <a:br>
                  <a:rPr lang="fr-FR" sz="3300" dirty="0"/>
                </a:br>
                <a:r>
                  <a:rPr lang="fr-FR" sz="3100" dirty="0"/>
                  <a:t>Si on néglige le dernier </a:t>
                </a:r>
                <a:r>
                  <a:rPr lang="fr-FR" sz="3100" dirty="0" smtClean="0"/>
                  <a:t>terme, on obtient une suite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1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100" b="0" i="1" smtClean="0">
                            <a:latin typeface="Cambria Math"/>
                          </a:rPr>
                          <m:t>𝑣</m:t>
                        </m:r>
                        <m:r>
                          <a:rPr lang="fr-FR" sz="3100" b="0" i="1" smtClean="0">
                            <a:latin typeface="Cambria Math"/>
                          </a:rPr>
                          <m:t>′</m:t>
                        </m:r>
                      </m:e>
                      <m:sub>
                        <m:r>
                          <a:rPr lang="fr-FR" sz="31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fr-FR" sz="3100" dirty="0" smtClean="0"/>
                  <a:t>) proche de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1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1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sz="31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fr-FR" sz="3100" dirty="0" smtClean="0"/>
                  <a:t>) qui vérifie : </a:t>
                </a:r>
                <a:r>
                  <a:rPr lang="fr-FR" sz="3100" i="1" dirty="0" smtClean="0"/>
                  <a:t/>
                </a:r>
                <a:br>
                  <a:rPr lang="fr-FR" sz="3100" i="1" dirty="0" smtClean="0"/>
                </a:br>
                <a:r>
                  <a:rPr lang="fr-FR" sz="3100" i="1" dirty="0" smtClean="0"/>
                  <a:t>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1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100" b="0" i="1" smtClean="0">
                            <a:latin typeface="Cambria Math"/>
                          </a:rPr>
                          <m:t>𝑣</m:t>
                        </m:r>
                        <m:r>
                          <a:rPr lang="fr-FR" sz="3100" b="0" i="1" smtClean="0">
                            <a:latin typeface="Cambria Math"/>
                          </a:rPr>
                          <m:t>′</m:t>
                        </m:r>
                      </m:e>
                      <m:sub>
                        <m:r>
                          <a:rPr lang="fr-FR" sz="3100" i="1">
                            <a:latin typeface="Cambria Math"/>
                          </a:rPr>
                          <m:t>𝑛</m:t>
                        </m:r>
                        <m:r>
                          <a:rPr lang="fr-FR" sz="3100" i="1">
                            <a:latin typeface="Cambria Math"/>
                          </a:rPr>
                          <m:t>+1</m:t>
                        </m:r>
                      </m:sub>
                    </m:sSub>
                    <m:r>
                      <a:rPr lang="fr-FR" sz="3100" b="0" i="1" smtClean="0">
                        <a:latin typeface="Cambria Math"/>
                      </a:rPr>
                      <m:t>²</m:t>
                    </m:r>
                    <m:r>
                      <a:rPr lang="fr-FR" sz="31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sz="31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100" b="0" i="1" smtClean="0">
                            <a:latin typeface="Cambria Math"/>
                          </a:rPr>
                          <m:t>𝑣</m:t>
                        </m:r>
                        <m:r>
                          <a:rPr lang="fr-FR" sz="3100" b="0" i="1" smtClean="0">
                            <a:latin typeface="Cambria Math"/>
                          </a:rPr>
                          <m:t>′</m:t>
                        </m:r>
                      </m:e>
                      <m:sub>
                        <m:r>
                          <a:rPr lang="fr-FR" sz="31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3100" b="0" i="1" smtClean="0">
                        <a:latin typeface="Cambria Math"/>
                      </a:rPr>
                      <m:t>²</m:t>
                    </m:r>
                  </m:oMath>
                </a14:m>
                <a:r>
                  <a:rPr lang="fr-FR" sz="3100" dirty="0"/>
                  <a:t> + </a:t>
                </a:r>
                <a:r>
                  <a:rPr lang="fr-FR" sz="3100" dirty="0" smtClean="0"/>
                  <a:t>2</a:t>
                </a:r>
                <a:r>
                  <a:rPr lang="fr-FR" sz="3100" i="1" dirty="0" smtClean="0"/>
                  <a:t>a    </a:t>
                </a:r>
                <a:r>
                  <a:rPr lang="fr-FR" sz="3100" dirty="0" smtClean="0"/>
                  <a:t>pour tout </a:t>
                </a:r>
                <a:r>
                  <a:rPr lang="fr-FR" sz="3100" i="1" dirty="0" smtClean="0"/>
                  <a:t>n</a:t>
                </a:r>
                <a:br>
                  <a:rPr lang="fr-FR" sz="3100" i="1" dirty="0" smtClean="0"/>
                </a:br>
                <a:r>
                  <a:rPr lang="fr-FR" sz="3100" dirty="0" smtClean="0"/>
                  <a:t>donc la suite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1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100" b="0" i="1" smtClean="0">
                            <a:latin typeface="Cambria Math"/>
                          </a:rPr>
                          <m:t>𝑣</m:t>
                        </m:r>
                        <m:r>
                          <a:rPr lang="fr-FR" sz="3100" b="0" i="1" smtClean="0">
                            <a:latin typeface="Cambria Math"/>
                          </a:rPr>
                          <m:t>′</m:t>
                        </m:r>
                      </m:e>
                      <m:sub>
                        <m:r>
                          <a:rPr lang="fr-FR" sz="31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3100" b="0" i="1" smtClean="0">
                        <a:latin typeface="Cambria Math"/>
                      </a:rPr>
                      <m:t>²) </m:t>
                    </m:r>
                    <m:r>
                      <m:rPr>
                        <m:sty m:val="p"/>
                      </m:rPr>
                      <a:rPr lang="fr-FR" sz="3100" b="0" i="0" smtClean="0">
                        <a:latin typeface="Cambria Math"/>
                      </a:rPr>
                      <m:t>est</m:t>
                    </m:r>
                    <m:r>
                      <a:rPr lang="fr-FR" sz="3100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3100" b="0" i="0" smtClean="0">
                        <a:latin typeface="Cambria Math"/>
                      </a:rPr>
                      <m:t>arithm</m:t>
                    </m:r>
                    <m:r>
                      <a:rPr lang="fr-FR" sz="3100" b="0" i="0" smtClean="0">
                        <a:latin typeface="Cambria Math"/>
                      </a:rPr>
                      <m:t>é</m:t>
                    </m:r>
                    <m:r>
                      <m:rPr>
                        <m:sty m:val="p"/>
                      </m:rPr>
                      <a:rPr lang="fr-FR" sz="3100" b="0" i="0" smtClean="0">
                        <a:latin typeface="Cambria Math"/>
                      </a:rPr>
                      <m:t>tique</m:t>
                    </m:r>
                    <m:r>
                      <a:rPr lang="fr-FR" sz="3100" b="0" i="0" smtClean="0">
                        <a:latin typeface="Cambria Math"/>
                      </a:rPr>
                      <m:t>.</m:t>
                    </m:r>
                  </m:oMath>
                </a14:m>
                <a:endParaRPr lang="fr-FR" sz="3100" dirty="0"/>
              </a:p>
            </p:txBody>
          </p:sp>
        </mc:Choice>
        <mc:Fallback>
          <p:sp>
            <p:nvSpPr>
              <p:cNvPr id="2" name="Titr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67544" y="332656"/>
                <a:ext cx="8229600" cy="5832648"/>
              </a:xfrm>
              <a:blipFill rotWithShape="1">
                <a:blip r:embed="rId2"/>
                <a:stretch>
                  <a:fillRect l="-1778" t="-209" r="-741" b="-230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176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re 1"/>
              <p:cNvSpPr>
                <a:spLocks noGrp="1"/>
              </p:cNvSpPr>
              <p:nvPr>
                <p:ph type="title"/>
              </p:nvPr>
            </p:nvSpPr>
            <p:spPr>
              <a:xfrm>
                <a:off x="395536" y="332656"/>
                <a:ext cx="8229600" cy="5818658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fr-FR" sz="3000" dirty="0" smtClean="0"/>
                  <a:t>On obtient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000" b="0" i="1" smtClean="0">
                            <a:latin typeface="Cambria Math"/>
                          </a:rPr>
                          <m:t>𝑣</m:t>
                        </m:r>
                        <m:r>
                          <a:rPr lang="fr-FR" sz="3000" b="0" i="1" smtClean="0">
                            <a:latin typeface="Cambria Math"/>
                          </a:rPr>
                          <m:t>′</m:t>
                        </m:r>
                      </m:e>
                      <m:sub>
                        <m:r>
                          <a:rPr lang="fr-FR" sz="3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3000" b="0" i="1" smtClean="0">
                        <a:latin typeface="Cambria Math"/>
                      </a:rPr>
                      <m:t>²=</m:t>
                    </m:r>
                    <m:sSub>
                      <m:sSubPr>
                        <m:ctrlPr>
                          <a:rPr lang="fr-FR" sz="3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0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sz="30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3000" b="0" i="1" smtClean="0">
                        <a:latin typeface="Cambria Math"/>
                      </a:rPr>
                      <m:t>²+2</m:t>
                    </m:r>
                    <m:r>
                      <a:rPr lang="fr-FR" sz="3000" b="0" i="1" smtClean="0">
                        <a:latin typeface="Cambria Math"/>
                      </a:rPr>
                      <m:t>𝑎𝑛</m:t>
                    </m:r>
                  </m:oMath>
                </a14:m>
                <a:r>
                  <a:rPr lang="fr-FR" sz="3000" b="0" i="1" dirty="0" smtClean="0">
                    <a:latin typeface="Cambria Math"/>
                  </a:rPr>
                  <a:t/>
                </a:r>
                <a:br>
                  <a:rPr lang="fr-FR" sz="3000" b="0" i="1" dirty="0" smtClean="0">
                    <a:latin typeface="Cambria Math"/>
                  </a:rPr>
                </a:br>
                <a:r>
                  <a:rPr lang="fr-FR" sz="3000" b="0" i="1" dirty="0" smtClean="0">
                    <a:latin typeface="Cambria Math"/>
                  </a:rPr>
                  <a:t/>
                </a:r>
                <a:br>
                  <a:rPr lang="fr-FR" sz="3000" b="0" i="1" dirty="0" smtClean="0">
                    <a:latin typeface="Cambria Math"/>
                  </a:rPr>
                </a:br>
                <a:r>
                  <a:rPr lang="fr-FR" sz="3000" b="0" dirty="0" smtClean="0">
                    <a:latin typeface="Cambria Math"/>
                  </a:rPr>
                  <a:t>d’où </a:t>
                </a:r>
                <a14:m>
                  <m:oMath xmlns:m="http://schemas.openxmlformats.org/officeDocument/2006/math">
                    <m:r>
                      <a:rPr lang="fr-FR" sz="3000" b="0" i="0" smtClean="0">
                        <a:latin typeface="Cambria Math"/>
                      </a:rPr>
                      <m:t>  </m:t>
                    </m:r>
                    <m:sSub>
                      <m:sSubPr>
                        <m:ctrlPr>
                          <a:rPr lang="fr-FR" sz="3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000" b="0" i="1" smtClean="0">
                            <a:latin typeface="Cambria Math"/>
                          </a:rPr>
                          <m:t>𝑣</m:t>
                        </m:r>
                        <m:r>
                          <a:rPr lang="fr-FR" sz="3000" b="0" i="1" smtClean="0">
                            <a:latin typeface="Cambria Math"/>
                          </a:rPr>
                          <m:t>′</m:t>
                        </m:r>
                      </m:e>
                      <m:sub>
                        <m:r>
                          <a:rPr lang="fr-FR" sz="3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3000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fr-FR" sz="300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fr-FR" sz="3000" i="1">
                            <a:latin typeface="Cambria Math"/>
                          </a:rPr>
                          <m:t>2</m:t>
                        </m:r>
                        <m:r>
                          <a:rPr lang="fr-FR" sz="3000" i="1">
                            <a:latin typeface="Cambria Math"/>
                          </a:rPr>
                          <m:t>𝑎𝑛</m:t>
                        </m:r>
                        <m:r>
                          <a:rPr lang="fr-FR" sz="3000" i="1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fr-FR" sz="3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3000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fr-FR" sz="30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sz="3000" i="1">
                            <a:latin typeface="Cambria Math"/>
                          </a:rPr>
                          <m:t>²</m:t>
                        </m:r>
                      </m:e>
                    </m:rad>
                  </m:oMath>
                </a14:m>
                <a:r>
                  <a:rPr lang="fr-FR" sz="3000" dirty="0" smtClean="0"/>
                  <a:t>  </a:t>
                </a:r>
                <a:r>
                  <a:rPr lang="fr-FR" sz="3000" dirty="0"/>
                  <a:t>(car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000" i="1">
                            <a:latin typeface="Cambria Math"/>
                          </a:rPr>
                          <m:t>𝑣</m:t>
                        </m:r>
                        <m:r>
                          <a:rPr lang="fr-FR" sz="3000" b="0" i="1" smtClean="0">
                            <a:latin typeface="Cambria Math"/>
                          </a:rPr>
                          <m:t>′</m:t>
                        </m:r>
                      </m:e>
                      <m:sub>
                        <m:r>
                          <a:rPr lang="fr-FR" sz="30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3000" i="1">
                        <a:latin typeface="Cambria Math"/>
                      </a:rPr>
                      <m:t>&gt;0</m:t>
                    </m:r>
                  </m:oMath>
                </a14:m>
                <a:r>
                  <a:rPr lang="fr-FR" sz="3000" dirty="0"/>
                  <a:t>)  avec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000" i="1">
                            <a:latin typeface="Cambria Math"/>
                          </a:rPr>
                          <m:t>𝑣</m:t>
                        </m:r>
                        <m:r>
                          <a:rPr lang="fr-FR" sz="3000" b="0" i="1" smtClean="0">
                            <a:latin typeface="Cambria Math"/>
                          </a:rPr>
                          <m:t>′</m:t>
                        </m:r>
                      </m:e>
                      <m:sub>
                        <m:r>
                          <a:rPr lang="fr-FR" sz="30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3000" i="1" smtClean="0">
                        <a:latin typeface="Cambria Math"/>
                        <a:ea typeface="Cambria Math"/>
                      </a:rPr>
                      <m:t>≈</m:t>
                    </m:r>
                    <m:sSub>
                      <m:sSubPr>
                        <m:ctrlPr>
                          <a:rPr lang="fr-FR" sz="30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fr-FR" sz="3000" b="0" i="1" smtClean="0">
                            <a:latin typeface="Cambria Math"/>
                            <a:ea typeface="Cambria Math"/>
                          </a:rPr>
                          <m:t>𝑣</m:t>
                        </m:r>
                      </m:e>
                      <m:sub>
                        <m:r>
                          <a:rPr lang="fr-FR" sz="30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fr-FR" sz="3000" b="0" i="1" smtClean="0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fr-FR" sz="3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000" i="1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fr-FR" sz="30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30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fr-FR" sz="3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00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sz="30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sz="3000" dirty="0"/>
                  <a:t>  pour tout entier </a:t>
                </a:r>
                <a:r>
                  <a:rPr lang="fr-FR" sz="3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fr-FR" sz="3000" i="1" dirty="0"/>
                  <a:t> </a:t>
                </a:r>
                <a:r>
                  <a:rPr lang="fr-FR" sz="3000" dirty="0"/>
                  <a:t>≥ 0.</a:t>
                </a:r>
                <a:br>
                  <a:rPr lang="fr-FR" sz="3000" dirty="0"/>
                </a:br>
                <a:r>
                  <a:rPr lang="fr-FR" sz="3000" dirty="0"/>
                  <a:t> </a:t>
                </a:r>
                <a:br>
                  <a:rPr lang="fr-FR" sz="3000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fr-FR" sz="3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000" i="1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fr-FR" sz="30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3000" i="1" smtClean="0">
                        <a:latin typeface="Cambria Math"/>
                        <a:ea typeface="Cambria Math"/>
                      </a:rPr>
                      <m:t>≈</m:t>
                    </m:r>
                    <m:rad>
                      <m:radPr>
                        <m:degHide m:val="on"/>
                        <m:ctrlPr>
                          <a:rPr lang="fr-FR" sz="30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fr-FR" sz="3000" i="1">
                            <a:latin typeface="Cambria Math"/>
                          </a:rPr>
                          <m:t>2</m:t>
                        </m:r>
                        <m:r>
                          <a:rPr lang="fr-FR" sz="3000" i="1">
                            <a:latin typeface="Cambria Math"/>
                          </a:rPr>
                          <m:t>𝑎𝑛</m:t>
                        </m:r>
                        <m:r>
                          <a:rPr lang="fr-FR" sz="3000" i="1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fr-FR" sz="3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3000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fr-FR" sz="30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sz="3000" i="1">
                            <a:latin typeface="Cambria Math"/>
                          </a:rPr>
                          <m:t>²</m:t>
                        </m:r>
                      </m:e>
                    </m:rad>
                    <m:r>
                      <a:rPr lang="fr-FR" sz="3000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fr-FR" sz="3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00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sz="30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sz="3000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00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sz="3000" i="1">
                            <a:latin typeface="Cambria Math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fr-FR" sz="3000" i="1">
                            <a:latin typeface="Cambria Math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fr-FR" sz="3000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3000" i="1">
                                <a:latin typeface="Cambria Math"/>
                              </a:rPr>
                              <m:t>𝑠𝑛</m:t>
                            </m:r>
                            <m:r>
                              <a:rPr lang="fr-FR" sz="3000" i="1">
                                <a:latin typeface="Cambria Math"/>
                              </a:rPr>
                              <m:t>+1</m:t>
                            </m:r>
                          </m:e>
                        </m:rad>
                        <m:r>
                          <a:rPr lang="fr-FR" sz="3000" i="1">
                            <a:latin typeface="Cambria Math"/>
                          </a:rPr>
                          <m:t>−1</m:t>
                        </m:r>
                      </m:e>
                    </m:d>
                  </m:oMath>
                </a14:m>
                <a:r>
                  <a:rPr lang="fr-FR" sz="3000" dirty="0"/>
                  <a:t>  </a:t>
                </a:r>
                <a:r>
                  <a:rPr lang="fr-FR" sz="3000" dirty="0" smtClean="0"/>
                  <a:t/>
                </a:r>
                <a:br>
                  <a:rPr lang="fr-FR" sz="3000" dirty="0" smtClean="0"/>
                </a:br>
                <a:r>
                  <a:rPr lang="fr-FR" sz="3000" dirty="0" smtClean="0"/>
                  <a:t/>
                </a:r>
                <a:br>
                  <a:rPr lang="fr-FR" sz="3000" dirty="0" smtClean="0"/>
                </a:br>
                <a:r>
                  <a:rPr lang="fr-FR" sz="2400" dirty="0" smtClean="0"/>
                  <a:t>si </a:t>
                </a:r>
                <a:r>
                  <a:rPr lang="fr-FR" sz="2400" dirty="0"/>
                  <a:t>on pose </a:t>
                </a:r>
                <a:r>
                  <a:rPr lang="fr-FR" sz="2400" i="1" dirty="0"/>
                  <a:t>s</a:t>
                </a:r>
                <a:r>
                  <a:rPr lang="fr-FR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3200" i="1">
                            <a:latin typeface="Cambria Math"/>
                          </a:rPr>
                          <m:t>2</m:t>
                        </m:r>
                        <m:r>
                          <a:rPr lang="fr-FR" sz="3200" i="1">
                            <a:latin typeface="Cambria Math"/>
                          </a:rPr>
                          <m:t>𝑎</m:t>
                        </m:r>
                      </m:num>
                      <m:den>
                        <m:sSub>
                          <m:sSubPr>
                            <m:ctrlPr>
                              <a:rPr lang="fr-FR" sz="3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3200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fr-FR" sz="32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sz="3200" i="1">
                            <a:latin typeface="Cambria Math"/>
                          </a:rPr>
                          <m:t>²</m:t>
                        </m:r>
                      </m:den>
                    </m:f>
                  </m:oMath>
                </a14:m>
                <a:r>
                  <a:rPr lang="fr-FR" sz="3000" dirty="0"/>
                  <a:t> </a:t>
                </a:r>
                <a:r>
                  <a:rPr lang="fr-FR" sz="2400" dirty="0"/>
                  <a:t>=</a:t>
                </a:r>
                <a14:m>
                  <m:oMath xmlns:m="http://schemas.openxmlformats.org/officeDocument/2006/math">
                    <m:r>
                      <a:rPr lang="fr-FR" sz="3200" i="1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fr-FR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3200" i="1">
                            <a:latin typeface="Cambria Math"/>
                          </a:rPr>
                          <m:t>2</m:t>
                        </m:r>
                        <m:r>
                          <a:rPr lang="fr-FR" sz="3200" i="1">
                            <a:latin typeface="Cambria Math"/>
                          </a:rPr>
                          <m:t>𝛼</m:t>
                        </m:r>
                        <m:r>
                          <a:rPr lang="fr-FR" sz="3200" i="1">
                            <a:latin typeface="Cambria Math"/>
                          </a:rPr>
                          <m:t>²</m:t>
                        </m:r>
                        <m:d>
                          <m:dPr>
                            <m:ctrlPr>
                              <a:rPr lang="fr-FR" sz="32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32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fr-FR" sz="3200" i="1">
                                    <a:latin typeface="Cambria Math"/>
                                  </a:rPr>
                                  <m:t>𝑒</m:t>
                                </m:r>
                              </m:sub>
                            </m:sSub>
                            <m:r>
                              <a:rPr lang="fr-FR" sz="3200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sz="32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32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fr-FR" sz="3200" i="1">
                                    <a:latin typeface="Cambria Math"/>
                                  </a:rPr>
                                  <m:t>𝑎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fr-FR" sz="3200" i="1">
                            <a:latin typeface="Cambria Math"/>
                          </a:rPr>
                          <m:t>𝐿</m:t>
                        </m:r>
                        <m:r>
                          <a:rPr lang="fr-FR" sz="3200" i="1">
                            <a:latin typeface="Cambria Math"/>
                          </a:rPr>
                          <m:t>𝜌</m:t>
                        </m:r>
                        <m:r>
                          <a:rPr lang="fr-FR" sz="3200" i="1">
                            <a:latin typeface="Cambria Math"/>
                          </a:rPr>
                          <m:t>𝐾</m:t>
                        </m:r>
                      </m:den>
                    </m:f>
                  </m:oMath>
                </a14:m>
                <a:r>
                  <a:rPr lang="fr-FR" sz="3800" dirty="0"/>
                  <a:t> </a:t>
                </a:r>
                <a:r>
                  <a:rPr lang="fr-FR" sz="3000" dirty="0"/>
                  <a:t>.</a:t>
                </a:r>
                <a:br>
                  <a:rPr lang="fr-FR" sz="3000" dirty="0"/>
                </a:br>
                <a:r>
                  <a:rPr lang="fr-FR" sz="3000" dirty="0"/>
                  <a:t> </a:t>
                </a:r>
                <a:br>
                  <a:rPr lang="fr-FR" sz="3000" dirty="0"/>
                </a:br>
                <a:r>
                  <a:rPr lang="fr-FR" sz="3000" dirty="0"/>
                  <a:t>O</a:t>
                </a:r>
                <a:r>
                  <a:rPr lang="fr-FR" sz="3000" dirty="0" smtClean="0"/>
                  <a:t>n </a:t>
                </a:r>
                <a:r>
                  <a:rPr lang="fr-FR" sz="3000" dirty="0"/>
                  <a:t>a bien </a:t>
                </a:r>
                <a:r>
                  <a:rPr lang="fr-FR" sz="3000" dirty="0" smtClean="0"/>
                  <a:t>lim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000" b="0" i="1" smtClean="0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fr-FR" sz="3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fr-FR" sz="3000" dirty="0" smtClean="0"/>
                  <a:t> = +</a:t>
                </a:r>
                <a:r>
                  <a:rPr lang="fr-FR" sz="3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∞</a:t>
                </a:r>
                <a:r>
                  <a:rPr lang="fr-FR" sz="3000" dirty="0" smtClean="0"/>
                  <a:t>.</a:t>
                </a:r>
                <a:endParaRPr lang="fr-FR" sz="3000" dirty="0"/>
              </a:p>
            </p:txBody>
          </p:sp>
        </mc:Choice>
        <mc:Fallback xmlns="">
          <p:sp>
            <p:nvSpPr>
              <p:cNvPr id="2" name="Titr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95536" y="332656"/>
                <a:ext cx="8229600" cy="5818658"/>
              </a:xfrm>
              <a:blipFill rotWithShape="1">
                <a:blip r:embed="rId2"/>
                <a:stretch>
                  <a:fillRect l="-177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409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r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5890666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fr-FR" sz="3000" dirty="0" smtClean="0"/>
                  <a:t>Prenons </a:t>
                </a:r>
                <a:r>
                  <a:rPr lang="fr-FR" sz="3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fr-FR" sz="3000" dirty="0"/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3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3000" i="1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fr-FR" sz="3000" i="1">
                            <a:latin typeface="Cambria Math"/>
                          </a:rPr>
                          <m:t>6</m:t>
                        </m:r>
                      </m:sup>
                    </m:sSup>
                  </m:oMath>
                </a14:m>
                <a:r>
                  <a:rPr lang="fr-FR" sz="3000" dirty="0"/>
                  <a:t> : </a:t>
                </a:r>
                <a:r>
                  <a:rPr lang="fr-FR" sz="3000" dirty="0" smtClean="0"/>
                  <a:t/>
                </a:r>
                <a:br>
                  <a:rPr lang="fr-FR" sz="3000" dirty="0" smtClean="0"/>
                </a:br>
                <a:r>
                  <a:rPr lang="fr-FR" sz="3000" dirty="0" smtClean="0"/>
                  <a:t>l’erreur </a:t>
                </a:r>
                <a14:m>
                  <m:oMath xmlns:m="http://schemas.openxmlformats.org/officeDocument/2006/math">
                    <m:r>
                      <a:rPr lang="fr-FR" sz="3000" i="1" smtClean="0">
                        <a:latin typeface="Cambria Math"/>
                        <a:ea typeface="Cambria Math"/>
                      </a:rPr>
                      <m:t>𝜀</m:t>
                    </m:r>
                  </m:oMath>
                </a14:m>
                <a:r>
                  <a:rPr lang="fr-FR" sz="3000" dirty="0" smtClean="0"/>
                  <a:t> sur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00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sz="30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3000" i="1">
                        <a:latin typeface="Cambria Math"/>
                      </a:rPr>
                      <m:t>²</m:t>
                    </m:r>
                  </m:oMath>
                </a14:m>
                <a:r>
                  <a:rPr lang="fr-FR" sz="3000" dirty="0"/>
                  <a:t> </a:t>
                </a:r>
                <a:r>
                  <a:rPr lang="fr-FR" sz="3000" dirty="0" smtClean="0"/>
                  <a:t>est inférieure à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3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3000" i="1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fr-FR" sz="3000" i="1">
                            <a:latin typeface="Cambria Math"/>
                          </a:rPr>
                          <m:t>−6</m:t>
                        </m:r>
                      </m:sup>
                    </m:sSup>
                  </m:oMath>
                </a14:m>
                <a:r>
                  <a:rPr lang="fr-FR" sz="3000" dirty="0" smtClean="0"/>
                  <a:t>.</a:t>
                </a:r>
                <a:br>
                  <a:rPr lang="fr-FR" sz="3000" dirty="0" smtClean="0"/>
                </a:br>
                <a:r>
                  <a:rPr lang="fr-FR" sz="3000" dirty="0"/>
                  <a:t/>
                </a:r>
                <a:br>
                  <a:rPr lang="fr-FR" sz="3000" dirty="0"/>
                </a:br>
                <a:r>
                  <a:rPr lang="fr-FR" sz="3000" dirty="0"/>
                  <a:t>Pour </a:t>
                </a:r>
                <a:r>
                  <a:rPr lang="fr-FR" sz="3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fr-FR" sz="3000" dirty="0"/>
                  <a:t> = 3600 : </a:t>
                </a:r>
                <a:r>
                  <a:rPr lang="fr-FR" sz="3000" dirty="0" smtClean="0"/>
                  <a:t/>
                </a:r>
                <a:br>
                  <a:rPr lang="fr-FR" sz="3000" dirty="0" smtClean="0"/>
                </a:br>
                <a:r>
                  <a:rPr lang="fr-FR" sz="3000" dirty="0" smtClean="0"/>
                  <a:t>l'erreur </a:t>
                </a:r>
                <a14:m>
                  <m:oMath xmlns:m="http://schemas.openxmlformats.org/officeDocument/2006/math">
                    <m:r>
                      <a:rPr lang="fr-FR" sz="3000" i="1" smtClean="0">
                        <a:latin typeface="Cambria Math"/>
                        <a:ea typeface="Cambria Math"/>
                      </a:rPr>
                      <m:t>𝜀</m:t>
                    </m:r>
                    <m:r>
                      <a:rPr lang="fr-FR" sz="30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fr-FR" sz="3000" dirty="0" smtClean="0"/>
                  <a:t>sur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00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sz="3000" i="1">
                            <a:latin typeface="Cambria Math"/>
                          </a:rPr>
                          <m:t>3600</m:t>
                        </m:r>
                      </m:sub>
                    </m:sSub>
                    <m:r>
                      <a:rPr lang="fr-FR" sz="3000" i="1">
                        <a:latin typeface="Cambria Math"/>
                      </a:rPr>
                      <m:t>²</m:t>
                    </m:r>
                  </m:oMath>
                </a14:m>
                <a:r>
                  <a:rPr lang="fr-FR" sz="3000" dirty="0"/>
                  <a:t> est inférieure à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30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3000" i="1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fr-FR" sz="3000" i="1">
                            <a:latin typeface="Cambria Math"/>
                          </a:rPr>
                          <m:t>−7</m:t>
                        </m:r>
                      </m:sup>
                    </m:sSup>
                  </m:oMath>
                </a14:m>
                <a:r>
                  <a:rPr lang="fr-FR" sz="3000" dirty="0" smtClean="0"/>
                  <a:t>.</a:t>
                </a:r>
                <a:r>
                  <a:rPr lang="fr-FR" sz="3000" dirty="0"/>
                  <a:t/>
                </a:r>
                <a:br>
                  <a:rPr lang="fr-FR" sz="3000" dirty="0"/>
                </a:br>
                <a:r>
                  <a:rPr lang="fr-FR" sz="3000" dirty="0"/>
                  <a:t> </a:t>
                </a:r>
                <a:r>
                  <a:rPr lang="fr-FR" sz="3000" dirty="0" smtClean="0"/>
                  <a:t/>
                </a:r>
                <a:br>
                  <a:rPr lang="fr-FR" sz="3000" dirty="0" smtClean="0"/>
                </a:br>
                <a:r>
                  <a:rPr lang="fr-FR" sz="3000" dirty="0"/>
                  <a:t/>
                </a:r>
                <a:br>
                  <a:rPr lang="fr-FR" sz="3000" dirty="0"/>
                </a:br>
                <a:r>
                  <a:rPr lang="fr-FR" sz="3000" dirty="0"/>
                  <a:t>Pour le passage au modèle continu, on prendra </a:t>
                </a:r>
                <a:r>
                  <a:rPr lang="fr-FR" sz="3000" dirty="0" smtClean="0"/>
                  <a:t>	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0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000" b="1" i="1">
                            <a:latin typeface="Cambria Math"/>
                          </a:rPr>
                          <m:t>𝒉</m:t>
                        </m:r>
                      </m:e>
                      <m:sub>
                        <m:r>
                          <a:rPr lang="fr-FR" sz="3000" b="1" i="1"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fr-FR" sz="3000" b="1" dirty="0"/>
                  <a:t> ≈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3800" b="1" i="1">
                            <a:latin typeface="Cambria Math"/>
                          </a:rPr>
                          <m:t>𝑲</m:t>
                        </m:r>
                      </m:num>
                      <m:den>
                        <m:r>
                          <a:rPr lang="fr-FR" sz="3800" b="1" i="1">
                            <a:latin typeface="Cambria Math"/>
                          </a:rPr>
                          <m:t>𝜶</m:t>
                        </m:r>
                      </m:den>
                    </m:f>
                  </m:oMath>
                </a14:m>
                <a:r>
                  <a:rPr lang="fr-FR" sz="3000" b="1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3000" b="1" i="1">
                            <a:latin typeface="Cambria Math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fr-FR" sz="3000" b="1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3000" b="1" i="1">
                                <a:latin typeface="Cambria Math"/>
                              </a:rPr>
                              <m:t>𝒔𝒏</m:t>
                            </m:r>
                            <m:r>
                              <a:rPr lang="fr-FR" sz="3000" b="1" i="1">
                                <a:latin typeface="Cambria Math"/>
                              </a:rPr>
                              <m:t>+</m:t>
                            </m:r>
                            <m:r>
                              <a:rPr lang="fr-FR" sz="3000" b="1" i="1">
                                <a:latin typeface="Cambria Math"/>
                              </a:rPr>
                              <m:t>𝟏</m:t>
                            </m:r>
                          </m:e>
                        </m:rad>
                        <m:r>
                          <a:rPr lang="fr-FR" sz="3000" b="1" i="1">
                            <a:latin typeface="Cambria Math"/>
                          </a:rPr>
                          <m:t>−</m:t>
                        </m:r>
                        <m:r>
                          <a:rPr lang="fr-FR" sz="3000" b="1" i="1">
                            <a:latin typeface="Cambria Math"/>
                          </a:rPr>
                          <m:t>𝟏</m:t>
                        </m:r>
                      </m:e>
                    </m:d>
                  </m:oMath>
                </a14:m>
                <a:r>
                  <a:rPr lang="fr-FR" sz="3000" b="1" dirty="0"/>
                  <a:t> pour </a:t>
                </a:r>
                <a:r>
                  <a:rPr lang="fr-FR" sz="30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fr-FR" sz="3000" b="1" dirty="0"/>
                  <a:t> ≥ 0  </a:t>
                </a:r>
                <a:r>
                  <a:rPr lang="fr-FR" sz="3000" dirty="0" smtClean="0"/>
                  <a:t/>
                </a:r>
                <a:br>
                  <a:rPr lang="fr-FR" sz="3000" dirty="0" smtClean="0"/>
                </a:br>
                <a:r>
                  <a:rPr lang="fr-FR" sz="3000" dirty="0" smtClean="0"/>
                  <a:t/>
                </a:r>
                <a:br>
                  <a:rPr lang="fr-FR" sz="3000" dirty="0" smtClean="0"/>
                </a:br>
                <a:r>
                  <a:rPr lang="fr-FR" sz="2400" dirty="0" smtClean="0"/>
                  <a:t>avec </a:t>
                </a:r>
                <a:r>
                  <a:rPr lang="fr-FR" sz="2400" i="1" dirty="0"/>
                  <a:t>s</a:t>
                </a:r>
                <a:r>
                  <a:rPr lang="fr-FR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3000" i="1">
                            <a:latin typeface="Cambria Math"/>
                          </a:rPr>
                          <m:t>2</m:t>
                        </m:r>
                        <m:r>
                          <a:rPr lang="fr-FR" sz="3000" i="1">
                            <a:latin typeface="Cambria Math"/>
                          </a:rPr>
                          <m:t>𝛼</m:t>
                        </m:r>
                        <m:r>
                          <a:rPr lang="fr-FR" sz="3000" i="1">
                            <a:latin typeface="Cambria Math"/>
                          </a:rPr>
                          <m:t>²</m:t>
                        </m:r>
                        <m:d>
                          <m:dPr>
                            <m:ctrlPr>
                              <a:rPr lang="fr-FR" sz="30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30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30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fr-FR" sz="3000" i="1">
                                    <a:latin typeface="Cambria Math"/>
                                  </a:rPr>
                                  <m:t>𝑒</m:t>
                                </m:r>
                              </m:sub>
                            </m:sSub>
                            <m:r>
                              <a:rPr lang="fr-FR" sz="3000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sz="30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30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fr-FR" sz="3000" i="1">
                                    <a:latin typeface="Cambria Math"/>
                                  </a:rPr>
                                  <m:t>𝑎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fr-FR" sz="3000" i="1">
                            <a:latin typeface="Cambria Math"/>
                          </a:rPr>
                          <m:t>𝐿</m:t>
                        </m:r>
                        <m:r>
                          <a:rPr lang="fr-FR" sz="3000" i="1">
                            <a:latin typeface="Cambria Math"/>
                          </a:rPr>
                          <m:t>𝜌</m:t>
                        </m:r>
                        <m:r>
                          <a:rPr lang="fr-FR" sz="3000" i="1">
                            <a:latin typeface="Cambria Math"/>
                          </a:rPr>
                          <m:t>𝐾</m:t>
                        </m:r>
                      </m:den>
                    </m:f>
                  </m:oMath>
                </a14:m>
                <a:r>
                  <a:rPr lang="fr-FR" sz="3000" dirty="0"/>
                  <a:t>.</a:t>
                </a:r>
              </a:p>
            </p:txBody>
          </p:sp>
        </mc:Choice>
        <mc:Fallback xmlns="">
          <p:sp>
            <p:nvSpPr>
              <p:cNvPr id="2" name="Titr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5890666"/>
              </a:xfrm>
              <a:blipFill rotWithShape="1">
                <a:blip r:embed="rId2"/>
                <a:stretch>
                  <a:fillRect l="-1704" t="-62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67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604539" y="548680"/>
            <a:ext cx="387824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000" dirty="0" smtClean="0"/>
              <a:t>Sur tableur, on obtient :</a:t>
            </a:r>
            <a:endParaRPr lang="fr-FR" sz="3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1331640" y="5118989"/>
                <a:ext cx="2276329" cy="7650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400" b="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sz="2400" b="0" i="1">
                            <a:latin typeface="Cambria Math"/>
                          </a:rPr>
                          <m:t>𝑛</m:t>
                        </m:r>
                        <m:r>
                          <a:rPr lang="fr-FR" sz="2400" b="0" i="1">
                            <a:latin typeface="Cambria Math"/>
                          </a:rPr>
                          <m:t>+1</m:t>
                        </m:r>
                      </m:sub>
                    </m:sSub>
                    <m:r>
                      <a:rPr lang="fr-FR" sz="2400" b="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400" b="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sz="2400" b="0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fr-FR" sz="2400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3000" b="0" i="1">
                            <a:latin typeface="Cambria Math"/>
                          </a:rPr>
                          <m:t>𝑎</m:t>
                        </m:r>
                      </m:num>
                      <m:den>
                        <m:sSub>
                          <m:sSubPr>
                            <m:ctrlPr>
                              <a:rPr lang="fr-FR" sz="3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3000" b="0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fr-FR" sz="3000" b="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r>
                  <a:rPr lang="fr-FR" sz="3000" dirty="0"/>
                  <a:t> </a:t>
                </a: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5118989"/>
                <a:ext cx="2276329" cy="76501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Connecteur droit avec flèche 6"/>
          <p:cNvCxnSpPr/>
          <p:nvPr/>
        </p:nvCxnSpPr>
        <p:spPr>
          <a:xfrm flipV="1">
            <a:off x="2469804" y="4365106"/>
            <a:ext cx="1022076" cy="9361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/>
              <p:cNvSpPr txBox="1"/>
              <p:nvPr/>
            </p:nvSpPr>
            <p:spPr>
              <a:xfrm>
                <a:off x="3923928" y="5767442"/>
                <a:ext cx="25085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b="0" i="1" smtClean="0">
                              <a:latin typeface="Cambria Math"/>
                            </a:rPr>
                            <m:t>𝑣</m:t>
                          </m:r>
                          <m:r>
                            <a:rPr lang="fr-FR" sz="2400" b="0" i="1" smtClean="0">
                              <a:latin typeface="Cambria Math"/>
                            </a:rPr>
                            <m:t>′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fr-FR" sz="2400" b="0" i="1" smtClean="0">
                          <a:latin typeface="Cambria Math"/>
                        </a:rPr>
                        <m:t>²=2</m:t>
                      </m:r>
                      <m:r>
                        <a:rPr lang="fr-FR" sz="2400" b="0" i="1" smtClean="0">
                          <a:latin typeface="Cambria Math"/>
                        </a:rPr>
                        <m:t>𝑎𝑛</m:t>
                      </m:r>
                      <m:r>
                        <a:rPr lang="fr-FR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fr-FR" sz="2400" b="0" i="1" smtClean="0">
                          <a:latin typeface="Cambria Math"/>
                        </a:rPr>
                        <m:t>²</m:t>
                      </m:r>
                    </m:oMath>
                  </m:oMathPara>
                </a14:m>
                <a:endParaRPr lang="fr-FR" sz="2400" dirty="0"/>
              </a:p>
            </p:txBody>
          </p:sp>
        </mc:Choice>
        <mc:Fallback xmlns=""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5767442"/>
                <a:ext cx="2508572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Connecteur droit avec flèche 10"/>
          <p:cNvCxnSpPr>
            <a:stCxn id="9" idx="0"/>
          </p:cNvCxnSpPr>
          <p:nvPr/>
        </p:nvCxnSpPr>
        <p:spPr>
          <a:xfrm flipV="1">
            <a:off x="5178214" y="4365104"/>
            <a:ext cx="257882" cy="1402338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/>
              <p:cNvSpPr txBox="1"/>
              <p:nvPr/>
            </p:nvSpPr>
            <p:spPr>
              <a:xfrm>
                <a:off x="6588224" y="5121761"/>
                <a:ext cx="2414700" cy="5052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fr-FR" sz="2400" b="0" i="1" smtClean="0">
                          <a:latin typeface="Cambria Math"/>
                        </a:rPr>
                        <m:t>(</m:t>
                      </m:r>
                      <m:rad>
                        <m:radPr>
                          <m:degHide m:val="on"/>
                          <m:ctrlPr>
                            <a:rPr lang="fr-FR" sz="24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fr-FR" sz="2400" b="0" i="1" smtClean="0">
                              <a:latin typeface="Cambria Math"/>
                            </a:rPr>
                            <m:t>1+</m:t>
                          </m:r>
                          <m:r>
                            <a:rPr lang="fr-FR" sz="2400" b="0" i="1" smtClean="0">
                              <a:latin typeface="Cambria Math"/>
                            </a:rPr>
                            <m:t>𝑠𝑛</m:t>
                          </m:r>
                        </m:e>
                      </m:rad>
                      <m:r>
                        <a:rPr lang="fr-FR" sz="2400" b="0" i="1" smtClean="0">
                          <a:latin typeface="Cambria Math"/>
                        </a:rPr>
                        <m:t>−1)</m:t>
                      </m:r>
                    </m:oMath>
                  </m:oMathPara>
                </a14:m>
                <a:endParaRPr lang="fr-FR" sz="2400" dirty="0"/>
              </a:p>
            </p:txBody>
          </p:sp>
        </mc:Choice>
        <mc:Fallback xmlns="">
          <p:sp>
            <p:nvSpPr>
              <p:cNvPr id="12" name="ZoneText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5121761"/>
                <a:ext cx="2414700" cy="50520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Connecteur droit avec flèche 15"/>
          <p:cNvCxnSpPr/>
          <p:nvPr/>
        </p:nvCxnSpPr>
        <p:spPr>
          <a:xfrm flipV="1">
            <a:off x="7956376" y="4365106"/>
            <a:ext cx="432048" cy="756655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" y="1556792"/>
            <a:ext cx="9079789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925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re 1"/>
              <p:cNvSpPr>
                <a:spLocks noGrp="1"/>
              </p:cNvSpPr>
              <p:nvPr>
                <p:ph type="title"/>
              </p:nvPr>
            </p:nvSpPr>
            <p:spPr>
              <a:xfrm>
                <a:off x="323528" y="346646"/>
                <a:ext cx="8229600" cy="6106690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fr-FR" sz="3200" b="1" dirty="0" smtClean="0"/>
                  <a:t>		Modèle continu, p</a:t>
                </a:r>
                <a:r>
                  <a:rPr lang="fr-FR" sz="3000" b="1" dirty="0" smtClean="0"/>
                  <a:t>réambule </a:t>
                </a:r>
                <a:r>
                  <a:rPr lang="fr-FR" sz="3000" dirty="0" smtClean="0"/>
                  <a:t>:</a:t>
                </a:r>
                <a:br>
                  <a:rPr lang="fr-FR" sz="3000" dirty="0" smtClean="0"/>
                </a:br>
                <a:r>
                  <a:rPr lang="fr-FR" sz="1000" dirty="0"/>
                  <a:t> </a:t>
                </a:r>
                <a:r>
                  <a:rPr lang="fr-FR" sz="3000" dirty="0"/>
                  <a:t/>
                </a:r>
                <a:br>
                  <a:rPr lang="fr-FR" sz="3000" dirty="0"/>
                </a:br>
                <a:r>
                  <a:rPr lang="fr-FR" sz="3000" dirty="0"/>
                  <a:t>On a montré que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8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3800" i="1">
                            <a:latin typeface="Cambria Math"/>
                          </a:rPr>
                          <m:t>𝑑h</m:t>
                        </m:r>
                      </m:num>
                      <m:den>
                        <m:r>
                          <a:rPr lang="fr-FR" sz="3800" i="1">
                            <a:latin typeface="Cambria Math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fr-FR" sz="3000" dirty="0"/>
                  <a:t> (</a:t>
                </a:r>
                <a:r>
                  <a:rPr lang="fr-FR" sz="3000" i="1" dirty="0"/>
                  <a:t>t</a:t>
                </a:r>
                <a:r>
                  <a:rPr lang="fr-FR" sz="3000" dirty="0"/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8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3800" i="1">
                            <a:latin typeface="Cambria Math"/>
                          </a:rPr>
                          <m:t>𝛼</m:t>
                        </m:r>
                        <m:d>
                          <m:dPr>
                            <m:ctrlPr>
                              <a:rPr lang="fr-FR" sz="38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3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38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fr-FR" sz="3800" i="1">
                                    <a:latin typeface="Cambria Math"/>
                                  </a:rPr>
                                  <m:t>𝑒</m:t>
                                </m:r>
                              </m:sub>
                            </m:sSub>
                            <m:r>
                              <a:rPr lang="fr-FR" sz="3800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sz="3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38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fr-FR" sz="3800" i="1">
                                    <a:latin typeface="Cambria Math"/>
                                  </a:rPr>
                                  <m:t>𝑎</m:t>
                                </m:r>
                              </m:sub>
                            </m:sSub>
                          </m:e>
                        </m:d>
                        <m:r>
                          <a:rPr lang="fr-FR" sz="3800" i="1">
                            <a:latin typeface="Cambria Math"/>
                          </a:rPr>
                          <m:t>𝐾</m:t>
                        </m:r>
                      </m:num>
                      <m:den>
                        <m:r>
                          <a:rPr lang="fr-FR" sz="3800" i="1">
                            <a:latin typeface="Cambria Math"/>
                          </a:rPr>
                          <m:t>𝐿</m:t>
                        </m:r>
                        <m:r>
                          <a:rPr lang="fr-FR" sz="3800" i="1">
                            <a:latin typeface="Cambria Math"/>
                          </a:rPr>
                          <m:t>𝜌</m:t>
                        </m:r>
                        <m:r>
                          <a:rPr lang="fr-FR" sz="3800" i="1">
                            <a:latin typeface="Cambria Math"/>
                          </a:rPr>
                          <m:t>(</m:t>
                        </m:r>
                        <m:r>
                          <a:rPr lang="fr-FR" sz="3800" i="1">
                            <a:latin typeface="Cambria Math"/>
                          </a:rPr>
                          <m:t>𝛼</m:t>
                        </m:r>
                        <m:r>
                          <a:rPr lang="fr-FR" sz="3800" i="1">
                            <a:latin typeface="Cambria Math"/>
                          </a:rPr>
                          <m:t>h</m:t>
                        </m:r>
                        <m:d>
                          <m:dPr>
                            <m:ctrlPr>
                              <a:rPr lang="fr-FR" sz="3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3800" i="1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fr-FR" sz="3800" i="1">
                            <a:latin typeface="Cambria Math"/>
                          </a:rPr>
                          <m:t>+</m:t>
                        </m:r>
                        <m:r>
                          <a:rPr lang="fr-FR" sz="3800" i="1">
                            <a:latin typeface="Cambria Math"/>
                          </a:rPr>
                          <m:t>𝐾</m:t>
                        </m:r>
                        <m:r>
                          <a:rPr lang="fr-FR" sz="3800" i="1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fr-FR" sz="3800" dirty="0"/>
                  <a:t>  </a:t>
                </a:r>
                <a:r>
                  <a:rPr lang="fr-FR" sz="3800" dirty="0" smtClean="0"/>
                  <a:t/>
                </a:r>
                <a:br>
                  <a:rPr lang="fr-FR" sz="3800" dirty="0" smtClean="0"/>
                </a:br>
                <a:r>
                  <a:rPr lang="fr-FR" sz="1100" dirty="0"/>
                  <a:t> </a:t>
                </a:r>
                <a:r>
                  <a:rPr lang="fr-FR" sz="3800" dirty="0"/>
                  <a:t/>
                </a:r>
                <a:br>
                  <a:rPr lang="fr-FR" sz="3800" dirty="0"/>
                </a:br>
                <a:r>
                  <a:rPr lang="fr-FR" sz="3000" dirty="0" smtClean="0"/>
                  <a:t>où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8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3800" i="1">
                            <a:latin typeface="Cambria Math"/>
                          </a:rPr>
                          <m:t>𝑑h</m:t>
                        </m:r>
                      </m:num>
                      <m:den>
                        <m:r>
                          <a:rPr lang="fr-FR" sz="3800" i="1">
                            <a:latin typeface="Cambria Math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fr-FR" sz="3000" dirty="0"/>
                  <a:t> (</a:t>
                </a:r>
                <a:r>
                  <a:rPr lang="fr-FR" sz="3000" i="1" dirty="0"/>
                  <a:t>t</a:t>
                </a:r>
                <a:r>
                  <a:rPr lang="fr-FR" sz="3000" dirty="0"/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8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3800" i="1">
                            <a:latin typeface="Cambria Math"/>
                          </a:rPr>
                          <m:t>h</m:t>
                        </m:r>
                        <m:d>
                          <m:dPr>
                            <m:ctrlPr>
                              <a:rPr lang="fr-FR" sz="3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3800" i="1">
                                <a:latin typeface="Cambria Math"/>
                              </a:rPr>
                              <m:t>𝑡</m:t>
                            </m:r>
                            <m:r>
                              <a:rPr lang="fr-FR" sz="3800" i="1">
                                <a:latin typeface="Cambria Math"/>
                              </a:rPr>
                              <m:t>+</m:t>
                            </m:r>
                            <m:r>
                              <a:rPr lang="fr-FR" sz="3800" i="1">
                                <a:latin typeface="Cambria Math"/>
                              </a:rPr>
                              <m:t>𝑑𝑡</m:t>
                            </m:r>
                          </m:e>
                        </m:d>
                        <m:r>
                          <a:rPr lang="fr-FR" sz="3800" i="1">
                            <a:latin typeface="Cambria Math"/>
                          </a:rPr>
                          <m:t>−</m:t>
                        </m:r>
                        <m:r>
                          <a:rPr lang="fr-FR" sz="3800" i="1">
                            <a:latin typeface="Cambria Math"/>
                          </a:rPr>
                          <m:t>h</m:t>
                        </m:r>
                        <m:r>
                          <a:rPr lang="fr-FR" sz="3800" i="1">
                            <a:latin typeface="Cambria Math"/>
                          </a:rPr>
                          <m:t>(</m:t>
                        </m:r>
                        <m:r>
                          <a:rPr lang="fr-FR" sz="3800" i="1">
                            <a:latin typeface="Cambria Math"/>
                          </a:rPr>
                          <m:t>𝑡</m:t>
                        </m:r>
                        <m:r>
                          <a:rPr lang="fr-FR" sz="3800" i="1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fr-FR" sz="3800" i="1">
                            <a:latin typeface="Cambria Math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fr-FR" sz="3800" dirty="0"/>
                  <a:t>  </a:t>
                </a:r>
                <a:r>
                  <a:rPr lang="fr-FR" sz="3000" dirty="0"/>
                  <a:t>taux </a:t>
                </a:r>
                <a:r>
                  <a:rPr lang="fr-FR" sz="3000" dirty="0" smtClean="0"/>
                  <a:t>d'accroissement </a:t>
                </a:r>
                <a:r>
                  <a:rPr lang="fr-FR" sz="3000" dirty="0"/>
                  <a:t>entre </a:t>
                </a:r>
                <a:r>
                  <a:rPr lang="fr-FR" sz="3000" i="1" dirty="0"/>
                  <a:t>t</a:t>
                </a:r>
                <a:r>
                  <a:rPr lang="fr-FR" sz="3000" dirty="0"/>
                  <a:t> et </a:t>
                </a:r>
                <a:r>
                  <a:rPr lang="fr-FR" sz="3000" i="1" dirty="0"/>
                  <a:t>t</a:t>
                </a:r>
                <a:r>
                  <a:rPr lang="fr-FR" sz="3000" dirty="0"/>
                  <a:t> + </a:t>
                </a:r>
                <a:r>
                  <a:rPr lang="fr-FR" sz="3000" i="1" dirty="0" err="1"/>
                  <a:t>dt</a:t>
                </a:r>
                <a:r>
                  <a:rPr lang="fr-FR" sz="3000" dirty="0"/>
                  <a:t>.</a:t>
                </a:r>
                <a:br>
                  <a:rPr lang="fr-FR" sz="3000" dirty="0"/>
                </a:br>
                <a:r>
                  <a:rPr lang="fr-FR" sz="3000" dirty="0"/>
                  <a:t> </a:t>
                </a:r>
                <a:br>
                  <a:rPr lang="fr-FR" sz="3000" dirty="0"/>
                </a:br>
                <a:r>
                  <a:rPr lang="fr-FR" sz="3000" dirty="0"/>
                  <a:t>Si on passe à la limite quand </a:t>
                </a:r>
                <a:r>
                  <a:rPr lang="fr-FR" sz="3000" i="1" dirty="0" err="1" smtClean="0">
                    <a:cs typeface="Times New Roman" panose="02020603050405020304" pitchFamily="18" charset="0"/>
                  </a:rPr>
                  <a:t>dt</a:t>
                </a:r>
                <a:r>
                  <a:rPr lang="fr-FR" sz="3000" dirty="0" smtClean="0"/>
                  <a:t> </a:t>
                </a:r>
                <a:r>
                  <a:rPr lang="fr-FR" sz="3000" dirty="0"/>
                  <a:t>tend vers 0, on obtient : </a:t>
                </a:r>
                <a:r>
                  <a:rPr lang="fr-FR" sz="3000" dirty="0" smtClean="0"/>
                  <a:t>          </a:t>
                </a:r>
                <a:r>
                  <a:rPr lang="fr-FR" sz="3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fr-FR" sz="3000" dirty="0"/>
                  <a:t>'(</a:t>
                </a:r>
                <a:r>
                  <a:rPr lang="fr-FR" sz="3000" i="1" dirty="0"/>
                  <a:t>t</a:t>
                </a:r>
                <a:r>
                  <a:rPr lang="fr-FR" sz="3000" dirty="0"/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8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3800" i="1">
                            <a:latin typeface="Cambria Math"/>
                          </a:rPr>
                          <m:t>𝛼</m:t>
                        </m:r>
                        <m:d>
                          <m:dPr>
                            <m:ctrlPr>
                              <a:rPr lang="fr-FR" sz="38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3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38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fr-FR" sz="3800" i="1">
                                    <a:latin typeface="Cambria Math"/>
                                  </a:rPr>
                                  <m:t>𝑒</m:t>
                                </m:r>
                              </m:sub>
                            </m:sSub>
                            <m:r>
                              <a:rPr lang="fr-FR" sz="3800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sz="3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38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fr-FR" sz="3800" i="1">
                                    <a:latin typeface="Cambria Math"/>
                                  </a:rPr>
                                  <m:t>𝑎</m:t>
                                </m:r>
                              </m:sub>
                            </m:sSub>
                          </m:e>
                        </m:d>
                        <m:r>
                          <a:rPr lang="fr-FR" sz="3800" i="1">
                            <a:latin typeface="Cambria Math"/>
                          </a:rPr>
                          <m:t>𝐾</m:t>
                        </m:r>
                      </m:num>
                      <m:den>
                        <m:r>
                          <a:rPr lang="fr-FR" sz="3800" i="1">
                            <a:latin typeface="Cambria Math"/>
                          </a:rPr>
                          <m:t>𝐿</m:t>
                        </m:r>
                        <m:r>
                          <a:rPr lang="fr-FR" sz="3800" i="1">
                            <a:latin typeface="Cambria Math"/>
                          </a:rPr>
                          <m:t>𝜌</m:t>
                        </m:r>
                        <m:r>
                          <a:rPr lang="fr-FR" sz="3800" i="1">
                            <a:latin typeface="Cambria Math"/>
                          </a:rPr>
                          <m:t>(</m:t>
                        </m:r>
                        <m:r>
                          <a:rPr lang="fr-FR" sz="3800" i="1">
                            <a:latin typeface="Cambria Math"/>
                          </a:rPr>
                          <m:t>𝛼</m:t>
                        </m:r>
                        <m:r>
                          <a:rPr lang="fr-FR" sz="3800" i="1">
                            <a:latin typeface="Cambria Math"/>
                          </a:rPr>
                          <m:t>h</m:t>
                        </m:r>
                        <m:d>
                          <m:dPr>
                            <m:ctrlPr>
                              <a:rPr lang="fr-FR" sz="3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3800" i="1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fr-FR" sz="3800" i="1">
                            <a:latin typeface="Cambria Math"/>
                          </a:rPr>
                          <m:t>+</m:t>
                        </m:r>
                        <m:r>
                          <a:rPr lang="fr-FR" sz="3800" i="1">
                            <a:latin typeface="Cambria Math"/>
                          </a:rPr>
                          <m:t>𝐾</m:t>
                        </m:r>
                        <m:r>
                          <a:rPr lang="fr-FR" sz="3800" i="1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fr-FR" sz="3000" dirty="0"/>
                  <a:t>. </a:t>
                </a:r>
                <a:r>
                  <a:rPr lang="fr-FR" sz="3000" dirty="0" smtClean="0"/>
                  <a:t/>
                </a:r>
                <a:br>
                  <a:rPr lang="fr-FR" sz="3000" dirty="0" smtClean="0"/>
                </a:br>
                <a:r>
                  <a:rPr lang="fr-FR" sz="1100" dirty="0" smtClean="0"/>
                  <a:t> </a:t>
                </a:r>
                <a:r>
                  <a:rPr lang="fr-FR" sz="3000" dirty="0"/>
                  <a:t/>
                </a:r>
                <a:br>
                  <a:rPr lang="fr-FR" sz="3000" dirty="0"/>
                </a:br>
                <a:r>
                  <a:rPr lang="fr-FR" sz="3000" dirty="0"/>
                  <a:t>On cherche </a:t>
                </a:r>
                <a:r>
                  <a:rPr lang="fr-FR" sz="3000" dirty="0" smtClean="0"/>
                  <a:t>donc une fonction  </a:t>
                </a:r>
                <a:r>
                  <a:rPr lang="fr-FR" sz="3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fr-FR" sz="3000" dirty="0" smtClean="0"/>
                  <a:t> </a:t>
                </a:r>
                <a:r>
                  <a:rPr lang="fr-FR" sz="3000" dirty="0"/>
                  <a:t>dérivable sur </a:t>
                </a:r>
                <a:r>
                  <a:rPr lang="fr-FR" sz="3000" dirty="0" smtClean="0"/>
                  <a:t/>
                </a:r>
                <a:br>
                  <a:rPr lang="fr-FR" sz="3000" dirty="0" smtClean="0"/>
                </a:br>
                <a:r>
                  <a:rPr lang="fr-FR" sz="3000" dirty="0" smtClean="0"/>
                  <a:t>[</a:t>
                </a:r>
                <a:r>
                  <a:rPr lang="fr-FR" sz="3000" dirty="0"/>
                  <a:t>0 ; +</a:t>
                </a:r>
                <a:r>
                  <a:rPr lang="fr-FR" sz="3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∞</a:t>
                </a:r>
                <a:r>
                  <a:rPr lang="fr-FR" sz="3000" dirty="0"/>
                  <a:t>[ qui vérifie cette condition, avec </a:t>
                </a:r>
                <a:r>
                  <a:rPr lang="fr-FR" sz="3000" i="1" dirty="0"/>
                  <a:t>h</a:t>
                </a:r>
                <a:r>
                  <a:rPr lang="fr-FR" sz="3000" dirty="0"/>
                  <a:t>(0) = 0</a:t>
                </a:r>
                <a:r>
                  <a:rPr lang="fr-FR" sz="3000" dirty="0" smtClean="0"/>
                  <a:t>.</a:t>
                </a:r>
                <a:endParaRPr lang="fr-FR" sz="3000" dirty="0"/>
              </a:p>
            </p:txBody>
          </p:sp>
        </mc:Choice>
        <mc:Fallback xmlns="">
          <p:sp>
            <p:nvSpPr>
              <p:cNvPr id="2" name="Titr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23528" y="346646"/>
                <a:ext cx="8229600" cy="6106690"/>
              </a:xfrm>
              <a:blipFill rotWithShape="1">
                <a:blip r:embed="rId2"/>
                <a:stretch>
                  <a:fillRect l="-1704" t="-1198" b="-299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9071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r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5890666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fr-FR" sz="3000" b="1" dirty="0" smtClean="0"/>
                  <a:t>			Méthode </a:t>
                </a:r>
                <a:r>
                  <a:rPr lang="fr-FR" sz="3000" b="1" dirty="0"/>
                  <a:t>1</a:t>
                </a:r>
                <a:r>
                  <a:rPr lang="fr-FR" sz="3000" dirty="0"/>
                  <a:t> </a:t>
                </a:r>
                <a:br>
                  <a:rPr lang="fr-FR" sz="3000" dirty="0"/>
                </a:br>
                <a:r>
                  <a:rPr lang="fr-FR" sz="3000" dirty="0"/>
                  <a:t>On reprend la formule trouvée avec les suites </a:t>
                </a:r>
                <a:r>
                  <a:rPr lang="fr-FR" sz="3000" dirty="0" smtClean="0"/>
                  <a:t>où </a:t>
                </a:r>
                <a:r>
                  <a:rPr lang="fr-FR" sz="3000" i="1" dirty="0" smtClean="0"/>
                  <a:t>n</a:t>
                </a:r>
                <a:r>
                  <a:rPr lang="fr-FR" sz="3000" dirty="0" smtClean="0"/>
                  <a:t> est le </a:t>
                </a:r>
                <a:r>
                  <a:rPr lang="fr-FR" sz="3000" dirty="0"/>
                  <a:t>nombre de secondes </a:t>
                </a:r>
                <a:r>
                  <a:rPr lang="fr-FR" sz="3000" dirty="0" smtClean="0"/>
                  <a:t>écoulées :  </a:t>
                </a:r>
                <a:r>
                  <a:rPr lang="fr-FR" sz="3000" i="1" dirty="0"/>
                  <a:t>n</a:t>
                </a:r>
                <a:r>
                  <a:rPr lang="fr-FR" sz="3000" dirty="0"/>
                  <a:t> = </a:t>
                </a:r>
                <a:r>
                  <a:rPr lang="fr-FR" sz="3000" i="1" dirty="0"/>
                  <a:t>t</a:t>
                </a:r>
                <a:r>
                  <a:rPr lang="fr-FR" sz="3000" dirty="0"/>
                  <a:t>.</a:t>
                </a:r>
                <a:br>
                  <a:rPr lang="fr-FR" sz="3000" dirty="0"/>
                </a:br>
                <a:r>
                  <a:rPr lang="fr-FR" sz="3000" dirty="0"/>
                  <a:t> </a:t>
                </a:r>
                <a:br>
                  <a:rPr lang="fr-FR" sz="3000" dirty="0"/>
                </a:br>
                <a:r>
                  <a:rPr lang="fr-FR" sz="3000" dirty="0" smtClean="0"/>
                  <a:t>	Alors </a:t>
                </a:r>
                <a:r>
                  <a:rPr lang="fr-FR" sz="3000" b="1" i="1" dirty="0"/>
                  <a:t>h</a:t>
                </a:r>
                <a:r>
                  <a:rPr lang="fr-FR" sz="3000" b="1" dirty="0"/>
                  <a:t>(</a:t>
                </a:r>
                <a:r>
                  <a:rPr lang="fr-FR" sz="3000" b="1" i="1" dirty="0"/>
                  <a:t>t</a:t>
                </a:r>
                <a:r>
                  <a:rPr lang="fr-FR" sz="3000" b="1" dirty="0"/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3800" b="1" i="1">
                            <a:latin typeface="Cambria Math"/>
                          </a:rPr>
                          <m:t>𝑲</m:t>
                        </m:r>
                      </m:num>
                      <m:den>
                        <m:r>
                          <a:rPr lang="fr-FR" sz="3800" b="1" i="1">
                            <a:latin typeface="Cambria Math"/>
                          </a:rPr>
                          <m:t>𝜶</m:t>
                        </m:r>
                      </m:den>
                    </m:f>
                  </m:oMath>
                </a14:m>
                <a:r>
                  <a:rPr lang="fr-FR" sz="3800" b="1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3000" b="1" i="1">
                            <a:latin typeface="Cambria Math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fr-FR" sz="3000" b="1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3000" b="1" i="1">
                                <a:latin typeface="Cambria Math"/>
                              </a:rPr>
                              <m:t>𝟏</m:t>
                            </m:r>
                            <m:r>
                              <a:rPr lang="fr-FR" sz="3000" b="1" i="1">
                                <a:latin typeface="Cambria Math"/>
                              </a:rPr>
                              <m:t>+</m:t>
                            </m:r>
                            <m:r>
                              <a:rPr lang="fr-FR" sz="3000" b="1" i="1">
                                <a:latin typeface="Cambria Math"/>
                              </a:rPr>
                              <m:t>𝒔𝒕</m:t>
                            </m:r>
                          </m:e>
                        </m:rad>
                        <m:r>
                          <a:rPr lang="fr-FR" sz="3000" b="1" i="1">
                            <a:latin typeface="Cambria Math"/>
                          </a:rPr>
                          <m:t>−</m:t>
                        </m:r>
                        <m:r>
                          <a:rPr lang="fr-FR" sz="3000" b="1" i="1">
                            <a:latin typeface="Cambria Math"/>
                          </a:rPr>
                          <m:t>𝟏</m:t>
                        </m:r>
                      </m:e>
                    </m:d>
                  </m:oMath>
                </a14:m>
                <a:r>
                  <a:rPr lang="fr-FR" sz="3000" b="1" dirty="0"/>
                  <a:t>  pour </a:t>
                </a:r>
                <a:r>
                  <a:rPr lang="fr-FR" sz="3000" b="1" i="1" dirty="0"/>
                  <a:t>t</a:t>
                </a:r>
                <a:r>
                  <a:rPr lang="fr-FR" sz="3000" b="1" dirty="0"/>
                  <a:t> ≥ 0  </a:t>
                </a:r>
                <a:r>
                  <a:rPr lang="fr-FR" sz="3000" dirty="0" smtClean="0"/>
                  <a:t/>
                </a:r>
                <a:br>
                  <a:rPr lang="fr-FR" sz="3000" dirty="0" smtClean="0"/>
                </a:br>
                <a:r>
                  <a:rPr lang="fr-FR" sz="1000" dirty="0" smtClean="0"/>
                  <a:t> </a:t>
                </a:r>
                <a:r>
                  <a:rPr lang="fr-FR" sz="3000" dirty="0" smtClean="0"/>
                  <a:t/>
                </a:r>
                <a:br>
                  <a:rPr lang="fr-FR" sz="3000" dirty="0" smtClean="0"/>
                </a:br>
                <a:r>
                  <a:rPr lang="fr-FR" sz="2400" dirty="0" smtClean="0"/>
                  <a:t>avec </a:t>
                </a:r>
                <a:r>
                  <a:rPr lang="fr-FR" sz="2400" i="1" dirty="0"/>
                  <a:t>s</a:t>
                </a:r>
                <a:r>
                  <a:rPr lang="fr-FR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3000" i="1">
                            <a:latin typeface="Cambria Math"/>
                          </a:rPr>
                          <m:t>2</m:t>
                        </m:r>
                        <m:sSup>
                          <m:sSupPr>
                            <m:ctrlPr>
                              <a:rPr lang="fr-FR" sz="3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000" i="1">
                                <a:latin typeface="Cambria Math"/>
                              </a:rPr>
                              <m:t>𝛼</m:t>
                            </m:r>
                          </m:e>
                          <m:sup>
                            <m:r>
                              <a:rPr lang="fr-FR" sz="3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fr-FR" sz="30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30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0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3000" i="1">
                                    <a:latin typeface="Cambria Math"/>
                                  </a:rPr>
                                  <m:t>𝑒</m:t>
                                </m:r>
                              </m:sub>
                            </m:sSub>
                            <m:r>
                              <a:rPr lang="fr-FR" sz="3000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sz="30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0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3000" i="1">
                                    <a:latin typeface="Cambria Math"/>
                                  </a:rPr>
                                  <m:t>𝑎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sz="3000" i="1">
                            <a:latin typeface="Cambria Math"/>
                          </a:rPr>
                          <m:t>𝐿</m:t>
                        </m:r>
                        <m:r>
                          <a:rPr lang="en-US" sz="3000" i="1">
                            <a:latin typeface="Cambria Math"/>
                          </a:rPr>
                          <m:t>𝜌</m:t>
                        </m:r>
                        <m:r>
                          <a:rPr lang="en-US" sz="3000" i="1">
                            <a:latin typeface="Cambria Math"/>
                          </a:rPr>
                          <m:t>𝐾</m:t>
                        </m:r>
                      </m:den>
                    </m:f>
                  </m:oMath>
                </a14:m>
                <a:r>
                  <a:rPr lang="fr-FR" sz="3000" dirty="0"/>
                  <a:t>.</a:t>
                </a:r>
                <a:br>
                  <a:rPr lang="fr-FR" sz="3000" dirty="0"/>
                </a:br>
                <a:r>
                  <a:rPr lang="fr-FR" sz="3000" dirty="0"/>
                  <a:t> </a:t>
                </a:r>
                <a:br>
                  <a:rPr lang="fr-FR" sz="3000" dirty="0"/>
                </a:br>
                <a:r>
                  <a:rPr lang="fr-FR" sz="3000" dirty="0"/>
                  <a:t>Cette fonction est bien dérivable sur [0 ; +</a:t>
                </a:r>
                <a:r>
                  <a:rPr lang="fr-FR" sz="3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∞</a:t>
                </a:r>
                <a:r>
                  <a:rPr lang="fr-FR" sz="3000" dirty="0"/>
                  <a:t>[ et on peut montrer qu'elle vérifie la condition sur la dérivée et </a:t>
                </a:r>
                <a:r>
                  <a:rPr lang="fr-FR" sz="3000" i="1" dirty="0"/>
                  <a:t>h</a:t>
                </a:r>
                <a:r>
                  <a:rPr lang="fr-FR" sz="3000" dirty="0"/>
                  <a:t>(0) = 0</a:t>
                </a:r>
                <a:r>
                  <a:rPr lang="fr-FR" sz="3000" dirty="0" smtClean="0"/>
                  <a:t>.</a:t>
                </a:r>
                <a:r>
                  <a:rPr lang="fr-FR" sz="3000" dirty="0"/>
                  <a:t> </a:t>
                </a:r>
              </a:p>
            </p:txBody>
          </p:sp>
        </mc:Choice>
        <mc:Fallback xmlns="">
          <p:sp>
            <p:nvSpPr>
              <p:cNvPr id="2" name="Titr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5890666"/>
              </a:xfrm>
              <a:blipFill rotWithShape="1">
                <a:blip r:embed="rId2"/>
                <a:stretch>
                  <a:fillRect l="-170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433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r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6034682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fr-FR" sz="3000" b="1" dirty="0" smtClean="0"/>
                  <a:t>			Méthode 2 </a:t>
                </a:r>
                <a:r>
                  <a:rPr lang="fr-FR" sz="3000" dirty="0" smtClean="0"/>
                  <a:t/>
                </a:r>
                <a:br>
                  <a:rPr lang="fr-FR" sz="3000" dirty="0" smtClean="0"/>
                </a:br>
                <a:r>
                  <a:rPr lang="fr-FR" sz="3000" dirty="0" smtClean="0"/>
                  <a:t>On </a:t>
                </a:r>
                <a:r>
                  <a:rPr lang="fr-FR" sz="3000" dirty="0"/>
                  <a:t>cherche une fonction </a:t>
                </a:r>
                <a:r>
                  <a:rPr lang="fr-FR" sz="3000" i="1" dirty="0"/>
                  <a:t>h</a:t>
                </a:r>
                <a:r>
                  <a:rPr lang="fr-FR" sz="3000" dirty="0"/>
                  <a:t> dérivable sur [0 ; +</a:t>
                </a:r>
                <a:r>
                  <a:rPr lang="fr-FR" sz="3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∞</a:t>
                </a:r>
                <a:r>
                  <a:rPr lang="fr-FR" sz="3000" dirty="0"/>
                  <a:t>[ telle </a:t>
                </a:r>
                <a:r>
                  <a:rPr lang="fr-FR" sz="3000" dirty="0" smtClean="0"/>
                  <a:t>que     </a:t>
                </a:r>
                <a:r>
                  <a:rPr lang="fr-FR" sz="3000" i="1" dirty="0" smtClean="0"/>
                  <a:t>h</a:t>
                </a:r>
                <a:r>
                  <a:rPr lang="fr-FR" sz="3000" dirty="0"/>
                  <a:t>'(</a:t>
                </a:r>
                <a:r>
                  <a:rPr lang="fr-FR" sz="3000" i="1" dirty="0"/>
                  <a:t>t</a:t>
                </a:r>
                <a:r>
                  <a:rPr lang="fr-FR" sz="3000" dirty="0"/>
                  <a:t>)× (α</a:t>
                </a:r>
                <a:r>
                  <a:rPr lang="fr-FR" sz="3000" i="1" dirty="0"/>
                  <a:t>h</a:t>
                </a:r>
                <a:r>
                  <a:rPr lang="fr-FR" sz="3000" dirty="0"/>
                  <a:t>(</a:t>
                </a:r>
                <a:r>
                  <a:rPr lang="fr-FR" sz="3000" i="1" dirty="0"/>
                  <a:t>t</a:t>
                </a:r>
                <a:r>
                  <a:rPr lang="fr-FR" sz="3000" dirty="0"/>
                  <a:t>) + </a:t>
                </a:r>
                <a:r>
                  <a:rPr lang="fr-FR" sz="3000" i="1" dirty="0"/>
                  <a:t>K</a:t>
                </a:r>
                <a:r>
                  <a:rPr lang="fr-FR" sz="3000" dirty="0"/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8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3800" i="1">
                            <a:latin typeface="Cambria Math"/>
                          </a:rPr>
                          <m:t>𝛼</m:t>
                        </m:r>
                        <m:d>
                          <m:dPr>
                            <m:ctrlPr>
                              <a:rPr lang="fr-FR" sz="38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3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38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fr-FR" sz="3800" i="1">
                                    <a:latin typeface="Cambria Math"/>
                                  </a:rPr>
                                  <m:t>𝑒</m:t>
                                </m:r>
                              </m:sub>
                            </m:sSub>
                            <m:r>
                              <a:rPr lang="fr-FR" sz="3800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sz="3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38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fr-FR" sz="3800" i="1">
                                    <a:latin typeface="Cambria Math"/>
                                  </a:rPr>
                                  <m:t>𝑎</m:t>
                                </m:r>
                              </m:sub>
                            </m:sSub>
                          </m:e>
                        </m:d>
                        <m:r>
                          <a:rPr lang="fr-FR" sz="3800" i="1">
                            <a:latin typeface="Cambria Math"/>
                          </a:rPr>
                          <m:t>𝐾</m:t>
                        </m:r>
                      </m:num>
                      <m:den>
                        <m:r>
                          <a:rPr lang="fr-FR" sz="3800" i="1">
                            <a:latin typeface="Cambria Math"/>
                          </a:rPr>
                          <m:t>𝐿</m:t>
                        </m:r>
                        <m:r>
                          <a:rPr lang="fr-FR" sz="3800" i="1">
                            <a:latin typeface="Cambria Math"/>
                          </a:rPr>
                          <m:t>𝜌</m:t>
                        </m:r>
                      </m:den>
                    </m:f>
                  </m:oMath>
                </a14:m>
                <a:r>
                  <a:rPr lang="fr-FR" sz="3800" dirty="0"/>
                  <a:t>  </a:t>
                </a:r>
                <a:r>
                  <a:rPr lang="fr-FR" sz="3000" dirty="0"/>
                  <a:t/>
                </a:r>
                <a:br>
                  <a:rPr lang="fr-FR" sz="3000" dirty="0"/>
                </a:br>
                <a:r>
                  <a:rPr lang="fr-FR" sz="3000" dirty="0"/>
                  <a:t>soit   </a:t>
                </a:r>
                <a:r>
                  <a:rPr lang="fr-FR" sz="3000" dirty="0" smtClean="0"/>
                  <a:t>       2α</a:t>
                </a:r>
                <a:r>
                  <a:rPr lang="fr-FR" sz="3000" i="1" dirty="0" smtClean="0"/>
                  <a:t>h</a:t>
                </a:r>
                <a:r>
                  <a:rPr lang="fr-FR" sz="3000" dirty="0"/>
                  <a:t>'(</a:t>
                </a:r>
                <a:r>
                  <a:rPr lang="fr-FR" sz="3000" i="1" dirty="0"/>
                  <a:t>t</a:t>
                </a:r>
                <a:r>
                  <a:rPr lang="fr-FR" sz="3000" dirty="0"/>
                  <a:t>)×(α</a:t>
                </a:r>
                <a:r>
                  <a:rPr lang="fr-FR" sz="3000" i="1" dirty="0"/>
                  <a:t>h</a:t>
                </a:r>
                <a:r>
                  <a:rPr lang="fr-FR" sz="3000" dirty="0"/>
                  <a:t>(</a:t>
                </a:r>
                <a:r>
                  <a:rPr lang="fr-FR" sz="3000" i="1" dirty="0"/>
                  <a:t>t</a:t>
                </a:r>
                <a:r>
                  <a:rPr lang="fr-FR" sz="3000" dirty="0"/>
                  <a:t>) + </a:t>
                </a:r>
                <a:r>
                  <a:rPr lang="fr-FR" sz="3000" i="1" dirty="0"/>
                  <a:t>K</a:t>
                </a:r>
                <a:r>
                  <a:rPr lang="fr-FR" sz="3000" dirty="0"/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8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3800" i="1">
                            <a:latin typeface="Cambria Math"/>
                          </a:rPr>
                          <m:t>2</m:t>
                        </m:r>
                        <m:r>
                          <a:rPr lang="fr-FR" sz="3800" i="1">
                            <a:latin typeface="Cambria Math"/>
                          </a:rPr>
                          <m:t>𝛼</m:t>
                        </m:r>
                        <m:r>
                          <a:rPr lang="fr-FR" sz="3800" i="1">
                            <a:latin typeface="Cambria Math"/>
                          </a:rPr>
                          <m:t>²</m:t>
                        </m:r>
                        <m:d>
                          <m:dPr>
                            <m:ctrlPr>
                              <a:rPr lang="fr-FR" sz="38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3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38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fr-FR" sz="3800" i="1">
                                    <a:latin typeface="Cambria Math"/>
                                  </a:rPr>
                                  <m:t>𝑒</m:t>
                                </m:r>
                              </m:sub>
                            </m:sSub>
                            <m:r>
                              <a:rPr lang="fr-FR" sz="3800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sz="3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38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fr-FR" sz="3800" i="1">
                                    <a:latin typeface="Cambria Math"/>
                                  </a:rPr>
                                  <m:t>𝑎</m:t>
                                </m:r>
                              </m:sub>
                            </m:sSub>
                          </m:e>
                        </m:d>
                        <m:r>
                          <a:rPr lang="fr-FR" sz="3800" i="1">
                            <a:latin typeface="Cambria Math"/>
                          </a:rPr>
                          <m:t>𝐾</m:t>
                        </m:r>
                      </m:num>
                      <m:den>
                        <m:r>
                          <a:rPr lang="fr-FR" sz="3800" i="1">
                            <a:latin typeface="Cambria Math"/>
                          </a:rPr>
                          <m:t>𝐿</m:t>
                        </m:r>
                        <m:r>
                          <a:rPr lang="fr-FR" sz="3800" i="1">
                            <a:latin typeface="Cambria Math"/>
                          </a:rPr>
                          <m:t>𝜌</m:t>
                        </m:r>
                      </m:den>
                    </m:f>
                  </m:oMath>
                </a14:m>
                <a:r>
                  <a:rPr lang="fr-FR" sz="3000" dirty="0"/>
                  <a:t>.</a:t>
                </a:r>
                <a:br>
                  <a:rPr lang="fr-FR" sz="3000" dirty="0"/>
                </a:br>
                <a:r>
                  <a:rPr lang="fr-FR" sz="3000" dirty="0"/>
                  <a:t> </a:t>
                </a:r>
                <a:br>
                  <a:rPr lang="fr-FR" sz="3000" dirty="0"/>
                </a:br>
                <a:r>
                  <a:rPr lang="fr-FR" sz="3000" dirty="0"/>
                  <a:t>On </a:t>
                </a:r>
                <a:r>
                  <a:rPr lang="fr-FR" sz="3000" dirty="0" smtClean="0"/>
                  <a:t>reconnaît la forme 2</a:t>
                </a:r>
                <a:r>
                  <a:rPr lang="fr-FR" sz="3000" i="1" dirty="0" smtClean="0"/>
                  <a:t>u</a:t>
                </a:r>
                <a:r>
                  <a:rPr lang="fr-FR" sz="3000" dirty="0"/>
                  <a:t>'(</a:t>
                </a:r>
                <a:r>
                  <a:rPr lang="fr-FR" sz="3000" i="1" dirty="0"/>
                  <a:t>t</a:t>
                </a:r>
                <a:r>
                  <a:rPr lang="fr-FR" sz="3000" dirty="0"/>
                  <a:t>)×</a:t>
                </a:r>
                <a:r>
                  <a:rPr lang="fr-FR" sz="3000" i="1" dirty="0"/>
                  <a:t>u</a:t>
                </a:r>
                <a:r>
                  <a:rPr lang="fr-FR" sz="3000" dirty="0"/>
                  <a:t>(</a:t>
                </a:r>
                <a:r>
                  <a:rPr lang="fr-FR" sz="3000" i="1" dirty="0"/>
                  <a:t>t</a:t>
                </a:r>
                <a:r>
                  <a:rPr lang="fr-FR" sz="3000" dirty="0" smtClean="0"/>
                  <a:t>), dérivée </a:t>
                </a:r>
                <a:r>
                  <a:rPr lang="fr-FR" sz="3000" dirty="0"/>
                  <a:t>de </a:t>
                </a:r>
                <a:r>
                  <a:rPr lang="fr-FR" sz="3000" i="1" dirty="0"/>
                  <a:t>u</a:t>
                </a:r>
                <a:r>
                  <a:rPr lang="fr-FR" sz="3000" dirty="0"/>
                  <a:t>²(</a:t>
                </a:r>
                <a:r>
                  <a:rPr lang="fr-FR" sz="3000" i="1" dirty="0"/>
                  <a:t>t</a:t>
                </a:r>
                <a:r>
                  <a:rPr lang="fr-FR" sz="3000" dirty="0"/>
                  <a:t>) </a:t>
                </a:r>
                <a:r>
                  <a:rPr lang="fr-FR" sz="3000" dirty="0" smtClean="0"/>
                  <a:t/>
                </a:r>
                <a:br>
                  <a:rPr lang="fr-FR" sz="3000" dirty="0" smtClean="0"/>
                </a:br>
                <a:r>
                  <a:rPr lang="fr-FR" sz="3000" dirty="0" smtClean="0"/>
                  <a:t>alors  </a:t>
                </a:r>
                <a:r>
                  <a:rPr lang="fr-FR" sz="3000" dirty="0"/>
                  <a:t>(</a:t>
                </a:r>
                <a:r>
                  <a:rPr lang="fr-FR" sz="3000" i="1" dirty="0"/>
                  <a:t>u</a:t>
                </a:r>
                <a:r>
                  <a:rPr lang="fr-FR" sz="3000" dirty="0"/>
                  <a:t>²(</a:t>
                </a:r>
                <a:r>
                  <a:rPr lang="fr-FR" sz="3000" i="1" dirty="0"/>
                  <a:t>t</a:t>
                </a:r>
                <a:r>
                  <a:rPr lang="fr-FR" sz="3000" dirty="0"/>
                  <a:t>))'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8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3800" i="1">
                            <a:latin typeface="Cambria Math"/>
                          </a:rPr>
                          <m:t>2</m:t>
                        </m:r>
                        <m:r>
                          <a:rPr lang="fr-FR" sz="3800" i="1">
                            <a:latin typeface="Cambria Math"/>
                          </a:rPr>
                          <m:t>𝛼</m:t>
                        </m:r>
                        <m:r>
                          <a:rPr lang="fr-FR" sz="3800" i="1">
                            <a:latin typeface="Cambria Math"/>
                          </a:rPr>
                          <m:t>²</m:t>
                        </m:r>
                        <m:d>
                          <m:dPr>
                            <m:ctrlPr>
                              <a:rPr lang="fr-FR" sz="38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3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38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fr-FR" sz="3800" i="1">
                                    <a:latin typeface="Cambria Math"/>
                                  </a:rPr>
                                  <m:t>𝑒</m:t>
                                </m:r>
                              </m:sub>
                            </m:sSub>
                            <m:r>
                              <a:rPr lang="fr-FR" sz="3800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sz="3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38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fr-FR" sz="3800" i="1">
                                    <a:latin typeface="Cambria Math"/>
                                  </a:rPr>
                                  <m:t>𝑎</m:t>
                                </m:r>
                              </m:sub>
                            </m:sSub>
                          </m:e>
                        </m:d>
                        <m:r>
                          <a:rPr lang="fr-FR" sz="3800" i="1">
                            <a:latin typeface="Cambria Math"/>
                          </a:rPr>
                          <m:t>𝐾</m:t>
                        </m:r>
                      </m:num>
                      <m:den>
                        <m:r>
                          <a:rPr lang="fr-FR" sz="3800" i="1">
                            <a:latin typeface="Cambria Math"/>
                          </a:rPr>
                          <m:t>𝐿</m:t>
                        </m:r>
                        <m:r>
                          <a:rPr lang="fr-FR" sz="3800" i="1">
                            <a:latin typeface="Cambria Math"/>
                          </a:rPr>
                          <m:t>𝜌</m:t>
                        </m:r>
                      </m:den>
                    </m:f>
                  </m:oMath>
                </a14:m>
                <a:r>
                  <a:rPr lang="fr-FR" sz="3000" dirty="0"/>
                  <a:t>  pour tout </a:t>
                </a:r>
                <a:r>
                  <a:rPr lang="fr-FR" sz="3000" i="1" dirty="0"/>
                  <a:t>t</a:t>
                </a:r>
                <a:r>
                  <a:rPr lang="fr-FR" sz="3000" dirty="0"/>
                  <a:t> ≥ 0.</a:t>
                </a:r>
                <a:br>
                  <a:rPr lang="fr-FR" sz="3000" dirty="0"/>
                </a:br>
                <a:r>
                  <a:rPr lang="fr-FR" sz="3000" dirty="0"/>
                  <a:t>Or, les seules fonctions dont la dérivée est constante sont les fonctions affines</a:t>
                </a:r>
                <a:r>
                  <a:rPr lang="fr-FR" sz="3000" dirty="0" smtClean="0"/>
                  <a:t>.</a:t>
                </a:r>
                <a:endParaRPr lang="fr-FR" sz="3000" dirty="0"/>
              </a:p>
            </p:txBody>
          </p:sp>
        </mc:Choice>
        <mc:Fallback xmlns="">
          <p:sp>
            <p:nvSpPr>
              <p:cNvPr id="2" name="Titr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6034682"/>
              </a:xfrm>
              <a:blipFill rotWithShape="1">
                <a:blip r:embed="rId2"/>
                <a:stretch>
                  <a:fillRect l="-1704" b="-30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3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re 1"/>
              <p:cNvSpPr>
                <a:spLocks noGrp="1"/>
              </p:cNvSpPr>
              <p:nvPr>
                <p:ph type="title"/>
              </p:nvPr>
            </p:nvSpPr>
            <p:spPr>
              <a:xfrm>
                <a:off x="467544" y="404664"/>
                <a:ext cx="8229600" cy="6048672"/>
              </a:xfrm>
            </p:spPr>
            <p:txBody>
              <a:bodyPr>
                <a:noAutofit/>
              </a:bodyPr>
              <a:lstStyle/>
              <a:p>
                <a:pPr algn="l"/>
                <a:r>
                  <a:rPr lang="fr-FR" sz="3000" dirty="0" smtClean="0"/>
                  <a:t>Alors  </a:t>
                </a:r>
                <a:r>
                  <a:rPr lang="fr-FR" sz="3000" i="1" dirty="0"/>
                  <a:t>u</a:t>
                </a:r>
                <a:r>
                  <a:rPr lang="fr-FR" sz="3000" dirty="0"/>
                  <a:t>²(</a:t>
                </a:r>
                <a:r>
                  <a:rPr lang="fr-FR" sz="3000" i="1" dirty="0"/>
                  <a:t>t</a:t>
                </a:r>
                <a:r>
                  <a:rPr lang="fr-FR" sz="3000" dirty="0"/>
                  <a:t>) </a:t>
                </a:r>
                <a:r>
                  <a:rPr lang="fr-FR" sz="3000" dirty="0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8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3800" i="1">
                            <a:latin typeface="Cambria Math"/>
                          </a:rPr>
                          <m:t>2</m:t>
                        </m:r>
                        <m:r>
                          <a:rPr lang="fr-FR" sz="3800" i="1">
                            <a:latin typeface="Cambria Math"/>
                          </a:rPr>
                          <m:t>𝛼</m:t>
                        </m:r>
                        <m:r>
                          <a:rPr lang="fr-FR" sz="3800" i="1">
                            <a:latin typeface="Cambria Math"/>
                          </a:rPr>
                          <m:t>²</m:t>
                        </m:r>
                        <m:d>
                          <m:dPr>
                            <m:ctrlPr>
                              <a:rPr lang="fr-FR" sz="38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3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38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fr-FR" sz="3800" i="1">
                                    <a:latin typeface="Cambria Math"/>
                                  </a:rPr>
                                  <m:t>𝑒</m:t>
                                </m:r>
                              </m:sub>
                            </m:sSub>
                            <m:r>
                              <a:rPr lang="fr-FR" sz="3800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sz="3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38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fr-FR" sz="3800" i="1">
                                    <a:latin typeface="Cambria Math"/>
                                  </a:rPr>
                                  <m:t>𝑎</m:t>
                                </m:r>
                              </m:sub>
                            </m:sSub>
                          </m:e>
                        </m:d>
                        <m:r>
                          <a:rPr lang="fr-FR" sz="3800" i="1">
                            <a:latin typeface="Cambria Math"/>
                          </a:rPr>
                          <m:t>𝐾</m:t>
                        </m:r>
                      </m:num>
                      <m:den>
                        <m:r>
                          <a:rPr lang="fr-FR" sz="3800" i="1">
                            <a:latin typeface="Cambria Math"/>
                          </a:rPr>
                          <m:t>𝐿</m:t>
                        </m:r>
                        <m:r>
                          <a:rPr lang="fr-FR" sz="3800" i="1">
                            <a:latin typeface="Cambria Math"/>
                          </a:rPr>
                          <m:t>𝜌</m:t>
                        </m:r>
                      </m:den>
                    </m:f>
                  </m:oMath>
                </a14:m>
                <a:r>
                  <a:rPr lang="fr-FR" sz="3800" dirty="0"/>
                  <a:t> </a:t>
                </a:r>
                <a:r>
                  <a:rPr lang="fr-FR" sz="3000" i="1" dirty="0"/>
                  <a:t>× t</a:t>
                </a:r>
                <a:r>
                  <a:rPr lang="fr-FR" sz="3000" dirty="0"/>
                  <a:t> </a:t>
                </a:r>
                <a:r>
                  <a:rPr lang="fr-FR" sz="3000" i="1" dirty="0"/>
                  <a:t>+ </a:t>
                </a:r>
                <a:r>
                  <a:rPr lang="fr-FR" sz="3000" i="1" dirty="0" smtClean="0"/>
                  <a:t>C</a:t>
                </a:r>
                <a:r>
                  <a:rPr lang="fr-FR" sz="3000" dirty="0"/>
                  <a:t> = (α</a:t>
                </a:r>
                <a:r>
                  <a:rPr lang="fr-FR" sz="3000" i="1" dirty="0"/>
                  <a:t>h</a:t>
                </a:r>
                <a:r>
                  <a:rPr lang="fr-FR" sz="3000" dirty="0"/>
                  <a:t>(</a:t>
                </a:r>
                <a:r>
                  <a:rPr lang="fr-FR" sz="3000" i="1" dirty="0"/>
                  <a:t>t</a:t>
                </a:r>
                <a:r>
                  <a:rPr lang="fr-FR" sz="3000" dirty="0"/>
                  <a:t>) + </a:t>
                </a:r>
                <a:r>
                  <a:rPr lang="fr-FR" sz="3000" i="1" dirty="0" smtClean="0"/>
                  <a:t>K</a:t>
                </a:r>
                <a:r>
                  <a:rPr lang="fr-FR" sz="3000" dirty="0" smtClean="0"/>
                  <a:t>)².</a:t>
                </a:r>
                <a:r>
                  <a:rPr lang="fr-FR" sz="3000" dirty="0"/>
                  <a:t/>
                </a:r>
                <a:br>
                  <a:rPr lang="fr-FR" sz="3000" dirty="0"/>
                </a:br>
                <a:r>
                  <a:rPr lang="fr-FR" sz="3000" dirty="0"/>
                  <a:t>Or, pour </a:t>
                </a:r>
                <a:r>
                  <a:rPr lang="fr-FR" sz="3000" i="1" dirty="0"/>
                  <a:t>t</a:t>
                </a:r>
                <a:r>
                  <a:rPr lang="fr-FR" sz="3000" dirty="0"/>
                  <a:t> = 0, </a:t>
                </a:r>
                <a:r>
                  <a:rPr lang="fr-FR" sz="3000" i="1" dirty="0"/>
                  <a:t>h</a:t>
                </a:r>
                <a:r>
                  <a:rPr lang="fr-FR" sz="3000" dirty="0"/>
                  <a:t>(0) = 0 donc : </a:t>
                </a:r>
                <a:r>
                  <a:rPr lang="fr-FR" sz="3000" i="1" dirty="0"/>
                  <a:t>K</a:t>
                </a:r>
                <a:r>
                  <a:rPr lang="fr-FR" sz="3000" dirty="0"/>
                  <a:t>² = </a:t>
                </a:r>
                <a:r>
                  <a:rPr lang="fr-FR" sz="3000" i="1" dirty="0"/>
                  <a:t>C</a:t>
                </a:r>
                <a:r>
                  <a:rPr lang="fr-FR" sz="3000" dirty="0"/>
                  <a:t>.</a:t>
                </a:r>
                <a:br>
                  <a:rPr lang="fr-FR" sz="3000" dirty="0"/>
                </a:br>
                <a:r>
                  <a:rPr lang="fr-FR" sz="3000" dirty="0"/>
                  <a:t> </a:t>
                </a:r>
                <a:br>
                  <a:rPr lang="fr-FR" sz="3000" dirty="0"/>
                </a:br>
                <a:r>
                  <a:rPr lang="fr-FR" sz="3000" dirty="0" smtClean="0"/>
                  <a:t>Donc  (α</a:t>
                </a:r>
                <a:r>
                  <a:rPr lang="fr-FR" sz="3000" i="1" dirty="0" smtClean="0"/>
                  <a:t>h</a:t>
                </a:r>
                <a:r>
                  <a:rPr lang="fr-FR" sz="3000" dirty="0" smtClean="0"/>
                  <a:t>(</a:t>
                </a:r>
                <a:r>
                  <a:rPr lang="fr-FR" sz="3000" i="1" dirty="0" smtClean="0"/>
                  <a:t>t</a:t>
                </a:r>
                <a:r>
                  <a:rPr lang="fr-FR" sz="3000" dirty="0"/>
                  <a:t>) + </a:t>
                </a:r>
                <a:r>
                  <a:rPr lang="fr-FR" sz="3000" i="1" dirty="0"/>
                  <a:t>K</a:t>
                </a:r>
                <a:r>
                  <a:rPr lang="fr-FR" sz="3000" dirty="0"/>
                  <a:t>)²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8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3800" i="1">
                            <a:latin typeface="Cambria Math"/>
                          </a:rPr>
                          <m:t>2</m:t>
                        </m:r>
                        <m:r>
                          <a:rPr lang="fr-FR" sz="3800" i="1">
                            <a:latin typeface="Cambria Math"/>
                          </a:rPr>
                          <m:t>𝛼</m:t>
                        </m:r>
                        <m:r>
                          <a:rPr lang="fr-FR" sz="3800" i="1">
                            <a:latin typeface="Cambria Math"/>
                          </a:rPr>
                          <m:t>²</m:t>
                        </m:r>
                        <m:d>
                          <m:dPr>
                            <m:ctrlPr>
                              <a:rPr lang="fr-FR" sz="38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3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38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fr-FR" sz="3800" i="1">
                                    <a:latin typeface="Cambria Math"/>
                                  </a:rPr>
                                  <m:t>𝑒</m:t>
                                </m:r>
                              </m:sub>
                            </m:sSub>
                            <m:r>
                              <a:rPr lang="fr-FR" sz="3800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sz="3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38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fr-FR" sz="3800" i="1">
                                    <a:latin typeface="Cambria Math"/>
                                  </a:rPr>
                                  <m:t>𝑎</m:t>
                                </m:r>
                              </m:sub>
                            </m:sSub>
                          </m:e>
                        </m:d>
                        <m:r>
                          <a:rPr lang="fr-FR" sz="3800" i="1">
                            <a:latin typeface="Cambria Math"/>
                          </a:rPr>
                          <m:t>𝐾</m:t>
                        </m:r>
                      </m:num>
                      <m:den>
                        <m:r>
                          <a:rPr lang="fr-FR" sz="3800" i="1">
                            <a:latin typeface="Cambria Math"/>
                          </a:rPr>
                          <m:t>𝐿</m:t>
                        </m:r>
                        <m:r>
                          <a:rPr lang="fr-FR" sz="3800" i="1">
                            <a:latin typeface="Cambria Math"/>
                          </a:rPr>
                          <m:t>𝜌</m:t>
                        </m:r>
                      </m:den>
                    </m:f>
                  </m:oMath>
                </a14:m>
                <a:r>
                  <a:rPr lang="fr-FR" sz="3800" dirty="0"/>
                  <a:t> </a:t>
                </a:r>
                <a:r>
                  <a:rPr lang="fr-FR" sz="3000" dirty="0"/>
                  <a:t>× </a:t>
                </a:r>
                <a:r>
                  <a:rPr lang="fr-FR" sz="3000" i="1" dirty="0"/>
                  <a:t>t</a:t>
                </a:r>
                <a:r>
                  <a:rPr lang="fr-FR" sz="3000" dirty="0"/>
                  <a:t> + </a:t>
                </a:r>
                <a:r>
                  <a:rPr lang="fr-FR" sz="3000" i="1" dirty="0"/>
                  <a:t>K</a:t>
                </a:r>
                <a:r>
                  <a:rPr lang="fr-FR" sz="3000" dirty="0"/>
                  <a:t>² </a:t>
                </a:r>
                <a:r>
                  <a:rPr lang="fr-FR" sz="3000" dirty="0" smtClean="0"/>
                  <a:t/>
                </a:r>
                <a:br>
                  <a:rPr lang="fr-FR" sz="3000" dirty="0" smtClean="0"/>
                </a:br>
                <a:r>
                  <a:rPr lang="fr-FR" sz="3000" dirty="0" smtClean="0"/>
                  <a:t>			  = </a:t>
                </a:r>
                <a:r>
                  <a:rPr lang="fr-FR" sz="3000" i="1" dirty="0"/>
                  <a:t>K</a:t>
                </a:r>
                <a:r>
                  <a:rPr lang="fr-FR" sz="3000" dirty="0"/>
                  <a:t>²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8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3800" i="1">
                            <a:latin typeface="Cambria Math"/>
                          </a:rPr>
                          <m:t>2</m:t>
                        </m:r>
                        <m:r>
                          <a:rPr lang="fr-FR" sz="3800" i="1">
                            <a:latin typeface="Cambria Math"/>
                          </a:rPr>
                          <m:t>𝛼</m:t>
                        </m:r>
                        <m:r>
                          <a:rPr lang="fr-FR" sz="3800" i="1">
                            <a:latin typeface="Cambria Math"/>
                          </a:rPr>
                          <m:t>²</m:t>
                        </m:r>
                        <m:d>
                          <m:dPr>
                            <m:ctrlPr>
                              <a:rPr lang="fr-FR" sz="38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3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38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fr-FR" sz="3800" i="1">
                                    <a:latin typeface="Cambria Math"/>
                                  </a:rPr>
                                  <m:t>𝑒</m:t>
                                </m:r>
                              </m:sub>
                            </m:sSub>
                            <m:r>
                              <a:rPr lang="fr-FR" sz="3800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sz="3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38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fr-FR" sz="3800" i="1">
                                    <a:latin typeface="Cambria Math"/>
                                  </a:rPr>
                                  <m:t>𝑎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fr-FR" sz="3800" i="1">
                            <a:latin typeface="Cambria Math"/>
                          </a:rPr>
                          <m:t>𝐿</m:t>
                        </m:r>
                        <m:r>
                          <a:rPr lang="fr-FR" sz="3800" i="1">
                            <a:latin typeface="Cambria Math"/>
                          </a:rPr>
                          <m:t>𝜌</m:t>
                        </m:r>
                        <m:r>
                          <a:rPr lang="fr-FR" sz="3800" i="1">
                            <a:latin typeface="Cambria Math"/>
                          </a:rPr>
                          <m:t>𝐾</m:t>
                        </m:r>
                      </m:den>
                    </m:f>
                  </m:oMath>
                </a14:m>
                <a:r>
                  <a:rPr lang="fr-FR" sz="3800" dirty="0"/>
                  <a:t> </a:t>
                </a:r>
                <a:r>
                  <a:rPr lang="fr-FR" sz="3000" dirty="0"/>
                  <a:t>× </a:t>
                </a:r>
                <a:r>
                  <a:rPr lang="fr-FR" sz="3000" i="1" dirty="0"/>
                  <a:t>t</a:t>
                </a:r>
                <a:r>
                  <a:rPr lang="fr-FR" sz="3000" dirty="0"/>
                  <a:t> + 1) </a:t>
                </a:r>
                <a:r>
                  <a:rPr lang="fr-FR" sz="3000" dirty="0" smtClean="0"/>
                  <a:t/>
                </a:r>
                <a:br>
                  <a:rPr lang="fr-FR" sz="3000" dirty="0" smtClean="0"/>
                </a:br>
                <a:r>
                  <a:rPr lang="fr-FR" sz="3000" dirty="0"/>
                  <a:t>	</a:t>
                </a:r>
                <a:r>
                  <a:rPr lang="fr-FR" sz="3000" dirty="0" smtClean="0"/>
                  <a:t>		  = </a:t>
                </a:r>
                <a:r>
                  <a:rPr lang="fr-FR" sz="3000" i="1" dirty="0"/>
                  <a:t>K</a:t>
                </a:r>
                <a:r>
                  <a:rPr lang="fr-FR" sz="3000" dirty="0"/>
                  <a:t>²(1 + </a:t>
                </a:r>
                <a:r>
                  <a:rPr lang="fr-FR" sz="3000" i="1" dirty="0"/>
                  <a:t>st</a:t>
                </a:r>
                <a:r>
                  <a:rPr lang="fr-FR" sz="3000" dirty="0"/>
                  <a:t>).</a:t>
                </a:r>
                <a:br>
                  <a:rPr lang="fr-FR" sz="3000" dirty="0"/>
                </a:br>
                <a:r>
                  <a:rPr lang="fr-FR" sz="3000" dirty="0"/>
                  <a:t> </a:t>
                </a:r>
                <a:br>
                  <a:rPr lang="fr-FR" sz="3000" dirty="0"/>
                </a:br>
                <a:r>
                  <a:rPr lang="fr-FR" sz="3000" dirty="0"/>
                  <a:t>On retrouve </a:t>
                </a:r>
                <a:r>
                  <a:rPr lang="fr-FR" sz="3000" i="1" dirty="0" smtClean="0"/>
                  <a:t>h</a:t>
                </a:r>
                <a:r>
                  <a:rPr lang="fr-FR" sz="3000" dirty="0" smtClean="0"/>
                  <a:t>(</a:t>
                </a:r>
                <a:r>
                  <a:rPr lang="fr-FR" sz="3000" i="1" dirty="0" smtClean="0"/>
                  <a:t>t</a:t>
                </a:r>
                <a:r>
                  <a:rPr lang="fr-FR" sz="3000" dirty="0"/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8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3800" i="1">
                            <a:latin typeface="Cambria Math"/>
                          </a:rPr>
                          <m:t>𝐾</m:t>
                        </m:r>
                      </m:num>
                      <m:den>
                        <m:r>
                          <a:rPr lang="fr-FR" sz="3800" i="1">
                            <a:latin typeface="Cambria Math"/>
                          </a:rPr>
                          <m:t>𝛼</m:t>
                        </m:r>
                      </m:den>
                    </m:f>
                  </m:oMath>
                </a14:m>
                <a:r>
                  <a:rPr lang="fr-FR" sz="38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3000" i="1">
                            <a:latin typeface="Cambria Math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fr-FR" sz="3000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3000" i="1">
                                <a:latin typeface="Cambria Math"/>
                              </a:rPr>
                              <m:t>1+</m:t>
                            </m:r>
                            <m:r>
                              <a:rPr lang="fr-FR" sz="3000" i="1">
                                <a:latin typeface="Cambria Math"/>
                              </a:rPr>
                              <m:t>𝑠𝑡</m:t>
                            </m:r>
                          </m:e>
                        </m:rad>
                        <m:r>
                          <a:rPr lang="fr-FR" sz="3000" i="1">
                            <a:latin typeface="Cambria Math"/>
                          </a:rPr>
                          <m:t>−1</m:t>
                        </m:r>
                      </m:e>
                    </m:d>
                  </m:oMath>
                </a14:m>
                <a:r>
                  <a:rPr lang="fr-FR" sz="3000" dirty="0"/>
                  <a:t>  pour </a:t>
                </a:r>
                <a:r>
                  <a:rPr lang="fr-FR" sz="3000" i="1" dirty="0"/>
                  <a:t>t</a:t>
                </a:r>
                <a:r>
                  <a:rPr lang="fr-FR" sz="3000" dirty="0"/>
                  <a:t> ≥ 0  </a:t>
                </a:r>
                <a:r>
                  <a:rPr lang="fr-FR" sz="3000" dirty="0" smtClean="0"/>
                  <a:t/>
                </a:r>
                <a:br>
                  <a:rPr lang="fr-FR" sz="3000" dirty="0" smtClean="0"/>
                </a:br>
                <a:r>
                  <a:rPr lang="fr-FR" sz="2400" dirty="0" smtClean="0"/>
                  <a:t>avec </a:t>
                </a:r>
                <a:r>
                  <a:rPr lang="fr-FR" sz="2400" i="1" dirty="0"/>
                  <a:t>s</a:t>
                </a:r>
                <a:r>
                  <a:rPr lang="fr-FR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3000" i="1">
                            <a:latin typeface="Cambria Math"/>
                          </a:rPr>
                          <m:t>2</m:t>
                        </m:r>
                        <m:sSup>
                          <m:sSupPr>
                            <m:ctrlPr>
                              <a:rPr lang="fr-FR" sz="3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000" i="1">
                                <a:latin typeface="Cambria Math"/>
                              </a:rPr>
                              <m:t>𝛼</m:t>
                            </m:r>
                          </m:e>
                          <m:sup>
                            <m:r>
                              <a:rPr lang="fr-FR" sz="3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fr-FR" sz="30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30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0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3000" i="1">
                                    <a:latin typeface="Cambria Math"/>
                                  </a:rPr>
                                  <m:t>𝑒</m:t>
                                </m:r>
                              </m:sub>
                            </m:sSub>
                            <m:r>
                              <a:rPr lang="fr-FR" sz="3000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sz="30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30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3000" i="1">
                                    <a:latin typeface="Cambria Math"/>
                                  </a:rPr>
                                  <m:t>𝑎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sz="3000" i="1">
                            <a:latin typeface="Cambria Math"/>
                          </a:rPr>
                          <m:t>𝐿</m:t>
                        </m:r>
                        <m:r>
                          <a:rPr lang="en-US" sz="3000" i="1">
                            <a:latin typeface="Cambria Math"/>
                          </a:rPr>
                          <m:t>𝜌</m:t>
                        </m:r>
                        <m:r>
                          <a:rPr lang="en-US" sz="3000" i="1">
                            <a:latin typeface="Cambria Math"/>
                          </a:rPr>
                          <m:t>𝐾</m:t>
                        </m:r>
                      </m:den>
                    </m:f>
                  </m:oMath>
                </a14:m>
                <a:r>
                  <a:rPr lang="fr-FR" sz="3000" dirty="0"/>
                  <a:t> </a:t>
                </a:r>
                <a:r>
                  <a:rPr lang="fr-FR" sz="3000" dirty="0" smtClean="0"/>
                  <a:t>.</a:t>
                </a:r>
                <a:endParaRPr lang="fr-FR" sz="3000" dirty="0"/>
              </a:p>
            </p:txBody>
          </p:sp>
        </mc:Choice>
        <mc:Fallback xmlns="">
          <p:sp>
            <p:nvSpPr>
              <p:cNvPr id="2" name="Titr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67544" y="404664"/>
                <a:ext cx="8229600" cy="6048672"/>
              </a:xfrm>
              <a:blipFill rotWithShape="1">
                <a:blip r:embed="rId2"/>
                <a:stretch>
                  <a:fillRect l="-1778" t="-1108" b="-362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789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re 1"/>
              <p:cNvSpPr>
                <a:spLocks noGrp="1"/>
              </p:cNvSpPr>
              <p:nvPr>
                <p:ph type="title"/>
              </p:nvPr>
            </p:nvSpPr>
            <p:spPr>
              <a:xfrm>
                <a:off x="395536" y="260648"/>
                <a:ext cx="8229600" cy="5976664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fr-FR" sz="3000" b="1" dirty="0" smtClean="0"/>
                  <a:t>			Etude </a:t>
                </a:r>
                <a:r>
                  <a:rPr lang="fr-FR" sz="3000" b="1" dirty="0"/>
                  <a:t>des </a:t>
                </a:r>
                <a:r>
                  <a:rPr lang="fr-FR" sz="3000" b="1" dirty="0" smtClean="0"/>
                  <a:t>fonctions</a:t>
                </a:r>
                <a:r>
                  <a:rPr lang="fr-FR" sz="3000" dirty="0"/>
                  <a:t/>
                </a:r>
                <a:br>
                  <a:rPr lang="fr-FR" sz="3000" dirty="0"/>
                </a:br>
                <a:r>
                  <a:rPr lang="fr-FR" sz="3000" dirty="0" smtClean="0"/>
                  <a:t/>
                </a:r>
                <a:br>
                  <a:rPr lang="fr-FR" sz="3000" dirty="0" smtClean="0"/>
                </a:br>
                <a:r>
                  <a:rPr lang="fr-FR" sz="3000" b="1" dirty="0" smtClean="0"/>
                  <a:t>Fonction </a:t>
                </a:r>
                <a:r>
                  <a:rPr lang="fr-FR" sz="3000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fr-FR" sz="3000" b="1" i="1" dirty="0" smtClean="0"/>
                  <a:t> :   </a:t>
                </a:r>
                <a:r>
                  <a:rPr lang="fr-FR" sz="3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fr-FR" sz="3000" dirty="0" smtClean="0"/>
                  <a:t>(</a:t>
                </a:r>
                <a:r>
                  <a:rPr lang="fr-FR" sz="3000" i="1" dirty="0" smtClean="0"/>
                  <a:t>t</a:t>
                </a:r>
                <a:r>
                  <a:rPr lang="fr-FR" sz="3000" dirty="0"/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8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3800" i="1">
                            <a:latin typeface="Cambria Math"/>
                          </a:rPr>
                          <m:t>𝐾</m:t>
                        </m:r>
                      </m:num>
                      <m:den>
                        <m:r>
                          <a:rPr lang="fr-FR" sz="3800" i="1">
                            <a:latin typeface="Cambria Math"/>
                          </a:rPr>
                          <m:t>𝛼</m:t>
                        </m:r>
                      </m:den>
                    </m:f>
                  </m:oMath>
                </a14:m>
                <a:r>
                  <a:rPr lang="fr-FR" sz="38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3000" i="1">
                            <a:latin typeface="Cambria Math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fr-FR" sz="3000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3000" i="1">
                                <a:latin typeface="Cambria Math"/>
                              </a:rPr>
                              <m:t>1+</m:t>
                            </m:r>
                            <m:r>
                              <a:rPr lang="fr-FR" sz="3000" i="1">
                                <a:latin typeface="Cambria Math"/>
                              </a:rPr>
                              <m:t>𝑠𝑡</m:t>
                            </m:r>
                          </m:e>
                        </m:rad>
                        <m:r>
                          <a:rPr lang="fr-FR" sz="3000" i="1">
                            <a:latin typeface="Cambria Math"/>
                          </a:rPr>
                          <m:t>−1</m:t>
                        </m:r>
                      </m:e>
                    </m:d>
                  </m:oMath>
                </a14:m>
                <a:r>
                  <a:rPr lang="fr-FR" sz="3000" dirty="0"/>
                  <a:t>  pour </a:t>
                </a:r>
                <a:r>
                  <a:rPr lang="fr-FR" sz="3000" i="1" dirty="0"/>
                  <a:t>t</a:t>
                </a:r>
                <a:r>
                  <a:rPr lang="fr-FR" sz="3000" dirty="0"/>
                  <a:t> ≥ 0 </a:t>
                </a:r>
                <a:r>
                  <a:rPr lang="fr-FR" sz="3000" b="1" i="1" dirty="0" smtClean="0"/>
                  <a:t/>
                </a:r>
                <a:br>
                  <a:rPr lang="fr-FR" sz="3000" b="1" i="1" dirty="0" smtClean="0"/>
                </a:br>
                <a:r>
                  <a:rPr lang="fr-FR" sz="3000" b="1" i="1" dirty="0" smtClean="0"/>
                  <a:t>		 </a:t>
                </a:r>
                <a:r>
                  <a:rPr lang="fr-FR" sz="33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fr-FR" sz="3300" dirty="0"/>
                  <a:t>'(</a:t>
                </a:r>
                <a:r>
                  <a:rPr lang="fr-FR" sz="3300" i="1" dirty="0"/>
                  <a:t>t</a:t>
                </a:r>
                <a:r>
                  <a:rPr lang="fr-FR" sz="3300" dirty="0"/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8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3800" i="1">
                            <a:latin typeface="Cambria Math"/>
                          </a:rPr>
                          <m:t>𝛼</m:t>
                        </m:r>
                        <m:d>
                          <m:dPr>
                            <m:ctrlPr>
                              <a:rPr lang="fr-FR" sz="38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3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38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fr-FR" sz="3800" i="1">
                                    <a:latin typeface="Cambria Math"/>
                                  </a:rPr>
                                  <m:t>𝑒</m:t>
                                </m:r>
                              </m:sub>
                            </m:sSub>
                            <m:r>
                              <a:rPr lang="fr-FR" sz="3800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sz="3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38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fr-FR" sz="3800" i="1">
                                    <a:latin typeface="Cambria Math"/>
                                  </a:rPr>
                                  <m:t>𝑎</m:t>
                                </m:r>
                              </m:sub>
                            </m:sSub>
                          </m:e>
                        </m:d>
                        <m:r>
                          <a:rPr lang="fr-FR" sz="3800" i="1">
                            <a:latin typeface="Cambria Math"/>
                          </a:rPr>
                          <m:t>𝐾</m:t>
                        </m:r>
                      </m:num>
                      <m:den>
                        <m:r>
                          <a:rPr lang="fr-FR" sz="3800" i="1">
                            <a:latin typeface="Cambria Math"/>
                          </a:rPr>
                          <m:t>𝐿</m:t>
                        </m:r>
                        <m:r>
                          <a:rPr lang="fr-FR" sz="3800" i="1">
                            <a:latin typeface="Cambria Math"/>
                          </a:rPr>
                          <m:t>𝜌</m:t>
                        </m:r>
                        <m:r>
                          <a:rPr lang="fr-FR" sz="3800" i="1">
                            <a:latin typeface="Cambria Math"/>
                          </a:rPr>
                          <m:t>(</m:t>
                        </m:r>
                        <m:r>
                          <a:rPr lang="fr-FR" sz="3800" i="1">
                            <a:latin typeface="Cambria Math"/>
                          </a:rPr>
                          <m:t>𝛼</m:t>
                        </m:r>
                        <m:r>
                          <a:rPr lang="fr-FR" sz="3800" i="1">
                            <a:latin typeface="Cambria Math"/>
                          </a:rPr>
                          <m:t>h</m:t>
                        </m:r>
                        <m:d>
                          <m:dPr>
                            <m:ctrlPr>
                              <a:rPr lang="fr-FR" sz="3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3800" i="1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fr-FR" sz="3800" i="1">
                            <a:latin typeface="Cambria Math"/>
                          </a:rPr>
                          <m:t>+</m:t>
                        </m:r>
                        <m:r>
                          <a:rPr lang="fr-FR" sz="3800" i="1">
                            <a:latin typeface="Cambria Math"/>
                          </a:rPr>
                          <m:t>𝐾</m:t>
                        </m:r>
                        <m:r>
                          <a:rPr lang="fr-FR" sz="3800" i="1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fr-FR" sz="2400" dirty="0"/>
                  <a:t>. </a:t>
                </a:r>
                <a:br>
                  <a:rPr lang="fr-FR" sz="2400" dirty="0"/>
                </a:br>
                <a:r>
                  <a:rPr lang="fr-FR" sz="3000" dirty="0"/>
                  <a:t/>
                </a:r>
                <a:br>
                  <a:rPr lang="fr-FR" sz="3000" dirty="0"/>
                </a:br>
                <a:r>
                  <a:rPr lang="fr-FR" sz="3000" dirty="0" smtClean="0"/>
                  <a:t>▪ </a:t>
                </a:r>
                <a:r>
                  <a:rPr lang="fr-FR" sz="3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fr-FR" sz="3000" dirty="0"/>
                  <a:t>'(</a:t>
                </a:r>
                <a:r>
                  <a:rPr lang="fr-FR" sz="3000" i="1" dirty="0"/>
                  <a:t>t</a:t>
                </a:r>
                <a:r>
                  <a:rPr lang="fr-FR" sz="3000" dirty="0"/>
                  <a:t>) &gt; 0 avec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0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fr-FR" sz="3000" i="1">
                            <a:latin typeface="Cambria Math"/>
                          </a:rPr>
                          <m:t>𝑒</m:t>
                        </m:r>
                      </m:sub>
                    </m:sSub>
                    <m:r>
                      <a:rPr lang="fr-FR" sz="3000" i="1">
                        <a:latin typeface="Cambria Math"/>
                      </a:rPr>
                      <m:t>&gt;</m:t>
                    </m:r>
                    <m:sSub>
                      <m:sSubPr>
                        <m:ctrlPr>
                          <a:rPr lang="fr-FR" sz="3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0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fr-FR" sz="3000" i="1">
                            <a:latin typeface="Cambria Math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fr-FR" sz="3000" dirty="0"/>
                  <a:t> donc la fonction </a:t>
                </a:r>
                <a:r>
                  <a:rPr lang="fr-FR" sz="3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fr-FR" sz="3000" dirty="0"/>
                  <a:t> est croissante sur [0 ; +</a:t>
                </a:r>
                <a:r>
                  <a:rPr lang="fr-FR" sz="3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∞</a:t>
                </a:r>
                <a:r>
                  <a:rPr lang="fr-FR" sz="3000" dirty="0" smtClean="0"/>
                  <a:t>[.</a:t>
                </a:r>
                <a:br>
                  <a:rPr lang="fr-FR" sz="3000" dirty="0" smtClean="0"/>
                </a:br>
                <a:r>
                  <a:rPr lang="fr-FR" sz="3000" dirty="0"/>
                  <a:t/>
                </a:r>
                <a:br>
                  <a:rPr lang="fr-FR" sz="3000" dirty="0"/>
                </a:br>
                <a:r>
                  <a:rPr lang="fr-FR" sz="3000" dirty="0" smtClean="0"/>
                  <a:t>▪ De </a:t>
                </a:r>
                <a:r>
                  <a:rPr lang="fr-FR" sz="3000" dirty="0"/>
                  <a:t>plus on montre facilement par composition </a:t>
                </a:r>
                <a:r>
                  <a:rPr lang="fr-FR" sz="3000" dirty="0" smtClean="0"/>
                  <a:t/>
                </a:r>
                <a:br>
                  <a:rPr lang="fr-FR" sz="3000" dirty="0" smtClean="0"/>
                </a:br>
                <a:r>
                  <a:rPr lang="fr-FR" sz="1000" dirty="0" smtClean="0"/>
                  <a:t> </a:t>
                </a:r>
                <a:r>
                  <a:rPr lang="fr-FR" sz="3000" dirty="0"/>
                  <a:t/>
                </a:r>
                <a:br>
                  <a:rPr lang="fr-FR" sz="3000" dirty="0"/>
                </a:br>
                <a:r>
                  <a:rPr lang="fr-FR" sz="3000" dirty="0" smtClean="0"/>
                  <a:t>que 			</a:t>
                </a:r>
                <a:r>
                  <a:rPr lang="fr-FR" sz="3000" dirty="0"/>
                  <a:t> </a:t>
                </a:r>
                <a:r>
                  <a:rPr lang="fr-FR" sz="3000" dirty="0" smtClean="0"/>
                  <a:t>  car </a:t>
                </a:r>
                <a:r>
                  <a:rPr lang="fr-FR" sz="3000" i="1" dirty="0"/>
                  <a:t>s</a:t>
                </a:r>
                <a:r>
                  <a:rPr lang="fr-FR" sz="3000" dirty="0"/>
                  <a:t> &gt; 0</a:t>
                </a:r>
                <a:r>
                  <a:rPr lang="fr-FR" sz="3000" dirty="0" smtClean="0"/>
                  <a:t>.</a:t>
                </a:r>
                <a:endParaRPr lang="fr-FR" sz="3000" dirty="0"/>
              </a:p>
            </p:txBody>
          </p:sp>
        </mc:Choice>
        <mc:Fallback xmlns="">
          <p:sp>
            <p:nvSpPr>
              <p:cNvPr id="2" name="Titr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95536" y="260648"/>
                <a:ext cx="8229600" cy="5976664"/>
              </a:xfrm>
              <a:blipFill rotWithShape="1">
                <a:blip r:embed="rId3"/>
                <a:stretch>
                  <a:fillRect l="-1778" b="-61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2478666"/>
              </p:ext>
            </p:extLst>
          </p:nvPr>
        </p:nvGraphicFramePr>
        <p:xfrm>
          <a:off x="1187624" y="5517232"/>
          <a:ext cx="2192971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Équation" r:id="rId4" imgW="850680" imgH="279360" progId="Equation.3">
                  <p:embed/>
                </p:oleObj>
              </mc:Choice>
              <mc:Fallback>
                <p:oleObj name="Équation" r:id="rId4" imgW="850680" imgH="279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87624" y="5517232"/>
                        <a:ext cx="2192971" cy="7200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540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0" y="1176338"/>
            <a:ext cx="7277100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308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re 1"/>
              <p:cNvSpPr>
                <a:spLocks noGrp="1"/>
              </p:cNvSpPr>
              <p:nvPr>
                <p:ph type="title"/>
              </p:nvPr>
            </p:nvSpPr>
            <p:spPr>
              <a:xfrm>
                <a:off x="467544" y="260648"/>
                <a:ext cx="8229600" cy="5962674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fr-FR" sz="3000" b="1" dirty="0" smtClean="0"/>
                  <a:t>Fonction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0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000" b="1" i="1">
                            <a:latin typeface="Cambria Math"/>
                          </a:rPr>
                          <m:t>𝑻</m:t>
                        </m:r>
                      </m:e>
                      <m:sub>
                        <m:r>
                          <a:rPr lang="fr-FR" sz="3000" b="1" i="1"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fr-FR" sz="3000" b="1" dirty="0"/>
                  <a:t> </a:t>
                </a:r>
                <a:r>
                  <a:rPr lang="fr-FR" sz="3000" dirty="0"/>
                  <a:t/>
                </a:r>
                <a:br>
                  <a:rPr lang="fr-FR" sz="3000" dirty="0"/>
                </a:br>
                <a:r>
                  <a:rPr lang="fr-FR" sz="3000" dirty="0" smtClean="0"/>
                  <a:t/>
                </a:r>
                <a:br>
                  <a:rPr lang="fr-FR" sz="3000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fr-FR" sz="3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000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fr-FR" sz="30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fr-FR" sz="3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3000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fr-FR" sz="3000" dirty="0" smtClean="0"/>
                  <a:t> </a:t>
                </a:r>
                <a:r>
                  <a:rPr lang="fr-FR" sz="3000" dirty="0"/>
                  <a:t/>
                </a:r>
                <a:br>
                  <a:rPr lang="fr-FR" sz="3000" dirty="0"/>
                </a:br>
                <a:r>
                  <a:rPr lang="fr-FR" sz="3000" dirty="0" smtClean="0"/>
                  <a:t/>
                </a:r>
                <a:br>
                  <a:rPr lang="fr-FR" sz="3000" dirty="0" smtClean="0"/>
                </a:br>
                <a:r>
                  <a:rPr lang="fr-FR" sz="3000" dirty="0"/>
                  <a:t/>
                </a:r>
                <a:br>
                  <a:rPr lang="fr-FR" sz="3000" dirty="0"/>
                </a:br>
                <a:r>
                  <a:rPr lang="fr-FR" sz="3000" dirty="0" smtClean="0"/>
                  <a:t/>
                </a:r>
                <a:br>
                  <a:rPr lang="fr-FR" sz="3000" dirty="0" smtClean="0"/>
                </a:br>
                <a:r>
                  <a:rPr lang="fr-FR" sz="3000" dirty="0"/>
                  <a:t/>
                </a:r>
                <a:br>
                  <a:rPr lang="fr-FR" sz="3000" dirty="0"/>
                </a:br>
                <a:r>
                  <a:rPr lang="fr-FR" sz="3000" dirty="0" smtClean="0"/>
                  <a:t/>
                </a:r>
                <a:br>
                  <a:rPr lang="fr-FR" sz="3000" dirty="0" smtClean="0"/>
                </a:br>
                <a:r>
                  <a:rPr lang="fr-FR" sz="3000" dirty="0"/>
                  <a:t/>
                </a:r>
                <a:br>
                  <a:rPr lang="fr-FR" sz="3000" dirty="0"/>
                </a:br>
                <a:r>
                  <a:rPr lang="fr-FR" sz="3000" dirty="0" smtClean="0"/>
                  <a:t/>
                </a:r>
                <a:br>
                  <a:rPr lang="fr-FR" sz="3000" dirty="0" smtClean="0"/>
                </a:br>
                <a:r>
                  <a:rPr lang="fr-FR" sz="3000" dirty="0"/>
                  <a:t/>
                </a:r>
                <a:br>
                  <a:rPr lang="fr-FR" sz="3000" dirty="0"/>
                </a:br>
                <a:endParaRPr lang="fr-FR" sz="3000" dirty="0"/>
              </a:p>
            </p:txBody>
          </p:sp>
        </mc:Choice>
        <mc:Fallback xmlns="">
          <p:sp>
            <p:nvSpPr>
              <p:cNvPr id="2" name="Titr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67544" y="260648"/>
                <a:ext cx="8229600" cy="5962674"/>
              </a:xfrm>
              <a:blipFill rotWithShape="1">
                <a:blip r:embed="rId3"/>
                <a:stretch>
                  <a:fillRect l="-177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856387"/>
              </p:ext>
            </p:extLst>
          </p:nvPr>
        </p:nvGraphicFramePr>
        <p:xfrm>
          <a:off x="1475656" y="1124744"/>
          <a:ext cx="4392488" cy="48683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Équation" r:id="rId4" imgW="1523880" imgH="1688760" progId="Equation.3">
                  <p:embed/>
                </p:oleObj>
              </mc:Choice>
              <mc:Fallback>
                <p:oleObj name="Équation" r:id="rId4" imgW="1523880" imgH="16887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5656" y="1124744"/>
                        <a:ext cx="4392488" cy="48683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0237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re 1"/>
              <p:cNvSpPr>
                <a:spLocks noGrp="1"/>
              </p:cNvSpPr>
              <p:nvPr>
                <p:ph type="title"/>
              </p:nvPr>
            </p:nvSpPr>
            <p:spPr>
              <a:xfrm>
                <a:off x="251520" y="404664"/>
                <a:ext cx="8568952" cy="6106690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fr-FR" sz="3000" dirty="0" smtClean="0"/>
                  <a:t>▪  Comme </a:t>
                </a:r>
                <a:r>
                  <a:rPr lang="fr-FR" sz="3000" i="1" dirty="0"/>
                  <a:t>s</a:t>
                </a:r>
                <a:r>
                  <a:rPr lang="fr-FR" sz="3000" dirty="0"/>
                  <a:t> &gt; </a:t>
                </a:r>
                <a:r>
                  <a:rPr lang="fr-FR" sz="3000" dirty="0" smtClean="0"/>
                  <a:t>0 : </a:t>
                </a:r>
                <a:br>
                  <a:rPr lang="fr-FR" sz="3000" dirty="0" smtClean="0"/>
                </a:br>
                <a:r>
                  <a:rPr lang="fr-FR" sz="3000" dirty="0" smtClean="0"/>
                  <a:t>la </a:t>
                </a:r>
                <a:r>
                  <a:rPr lang="fr-FR" sz="3000" dirty="0"/>
                  <a:t>fonction affine </a:t>
                </a:r>
                <a:r>
                  <a:rPr lang="fr-FR" sz="3000" i="1" dirty="0" smtClean="0"/>
                  <a:t>t</a:t>
                </a:r>
                <a:r>
                  <a:rPr lang="fr-FR" sz="3000" dirty="0" smtClean="0"/>
                  <a:t> </a:t>
                </a:r>
                <a:r>
                  <a:rPr lang="fr-FR" sz="3000" dirty="0"/>
                  <a:t>→ 1 + </a:t>
                </a:r>
                <a:r>
                  <a:rPr lang="fr-FR" sz="3000" i="1" dirty="0"/>
                  <a:t>st</a:t>
                </a:r>
                <a:r>
                  <a:rPr lang="fr-FR" sz="3000" dirty="0"/>
                  <a:t> est croissante sur [0 </a:t>
                </a:r>
                <a:r>
                  <a:rPr lang="fr-FR" sz="3000" dirty="0" smtClean="0"/>
                  <a:t>; +</a:t>
                </a:r>
                <a:r>
                  <a:rPr lang="fr-FR" sz="3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∞</a:t>
                </a:r>
                <a:r>
                  <a:rPr lang="fr-FR" sz="3000" dirty="0" smtClean="0"/>
                  <a:t>[,</a:t>
                </a:r>
                <a:r>
                  <a:rPr lang="fr-FR" sz="3000" dirty="0"/>
                  <a:t/>
                </a:r>
                <a:br>
                  <a:rPr lang="fr-FR" sz="3000" dirty="0"/>
                </a:br>
                <a:r>
                  <a:rPr lang="fr-FR" sz="1000" dirty="0" smtClean="0"/>
                  <a:t> </a:t>
                </a:r>
                <a:r>
                  <a:rPr lang="fr-FR" sz="3000" dirty="0" smtClean="0"/>
                  <a:t/>
                </a:r>
                <a:br>
                  <a:rPr lang="fr-FR" sz="3000" dirty="0" smtClean="0"/>
                </a:br>
                <a:r>
                  <a:rPr lang="fr-FR" sz="3000" dirty="0" smtClean="0"/>
                  <a:t>par </a:t>
                </a:r>
                <a:r>
                  <a:rPr lang="fr-FR" sz="3000" dirty="0"/>
                  <a:t>composition </a:t>
                </a:r>
                <a:r>
                  <a:rPr lang="fr-FR" sz="3000" dirty="0" smtClean="0"/>
                  <a:t>:</a:t>
                </a:r>
                <a:br>
                  <a:rPr lang="fr-FR" sz="3000" dirty="0" smtClean="0"/>
                </a:br>
                <a:r>
                  <a:rPr lang="fr-FR" sz="3000" dirty="0" smtClean="0"/>
                  <a:t>la </a:t>
                </a:r>
                <a:r>
                  <a:rPr lang="fr-FR" sz="3000" dirty="0"/>
                  <a:t>fonction : </a:t>
                </a:r>
                <a:r>
                  <a:rPr lang="fr-FR" sz="3000" i="1" dirty="0"/>
                  <a:t>t</a:t>
                </a:r>
                <a:r>
                  <a:rPr lang="fr-FR" sz="3000" dirty="0"/>
                  <a:t> →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30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fr-FR" sz="3000" i="1">
                            <a:latin typeface="Cambria Math"/>
                          </a:rPr>
                          <m:t>1+</m:t>
                        </m:r>
                        <m:r>
                          <a:rPr lang="fr-FR" sz="3000" i="1">
                            <a:latin typeface="Cambria Math"/>
                          </a:rPr>
                          <m:t>𝑠𝑡</m:t>
                        </m:r>
                      </m:e>
                    </m:rad>
                  </m:oMath>
                </a14:m>
                <a:r>
                  <a:rPr lang="fr-FR" sz="3000" dirty="0"/>
                  <a:t> est </a:t>
                </a:r>
                <a:r>
                  <a:rPr lang="fr-FR" sz="3000" dirty="0" smtClean="0"/>
                  <a:t>croissante, </a:t>
                </a:r>
                <a:r>
                  <a:rPr lang="fr-FR" sz="3000" dirty="0"/>
                  <a:t/>
                </a:r>
                <a:br>
                  <a:rPr lang="fr-FR" sz="3000" dirty="0"/>
                </a:br>
                <a:r>
                  <a:rPr lang="fr-FR" sz="3000" dirty="0"/>
                  <a:t>et la fonction : </a:t>
                </a:r>
                <a:r>
                  <a:rPr lang="fr-FR" sz="3000" i="1" dirty="0"/>
                  <a:t>t</a:t>
                </a:r>
                <a:r>
                  <a:rPr lang="fr-FR" sz="3000" dirty="0"/>
                  <a:t> →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8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3800" i="1">
                            <a:latin typeface="Cambria Math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fr-FR" sz="3800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3800" i="1">
                                <a:latin typeface="Cambria Math"/>
                              </a:rPr>
                              <m:t>1+</m:t>
                            </m:r>
                            <m:r>
                              <a:rPr lang="fr-FR" sz="3800" i="1">
                                <a:latin typeface="Cambria Math"/>
                              </a:rPr>
                              <m:t>𝑠𝑡</m:t>
                            </m:r>
                          </m:e>
                        </m:rad>
                      </m:den>
                    </m:f>
                  </m:oMath>
                </a14:m>
                <a:r>
                  <a:rPr lang="fr-FR" sz="3000" dirty="0"/>
                  <a:t> est décroissante. </a:t>
                </a:r>
                <a:r>
                  <a:rPr lang="fr-FR" sz="3000" dirty="0" smtClean="0"/>
                  <a:t/>
                </a:r>
                <a:br>
                  <a:rPr lang="fr-FR" sz="3000" dirty="0" smtClean="0"/>
                </a:br>
                <a:r>
                  <a:rPr lang="fr-FR" sz="1100" dirty="0"/>
                  <a:t> </a:t>
                </a:r>
                <a:r>
                  <a:rPr lang="fr-FR" sz="3000" dirty="0"/>
                  <a:t/>
                </a:r>
                <a:br>
                  <a:rPr lang="fr-FR" sz="3000" dirty="0"/>
                </a:br>
                <a:r>
                  <a:rPr lang="fr-FR" sz="3000" dirty="0"/>
                  <a:t>Comme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0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fr-FR" sz="3000" i="1">
                            <a:latin typeface="Cambria Math"/>
                          </a:rPr>
                          <m:t>𝑒</m:t>
                        </m:r>
                      </m:sub>
                    </m:sSub>
                    <m:r>
                      <a:rPr lang="fr-FR" sz="3000" i="1">
                        <a:latin typeface="Cambria Math"/>
                      </a:rPr>
                      <m:t>&gt;</m:t>
                    </m:r>
                    <m:sSub>
                      <m:sSubPr>
                        <m:ctrlPr>
                          <a:rPr lang="fr-FR" sz="3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0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fr-FR" sz="3000" i="1">
                            <a:latin typeface="Cambria Math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fr-FR" sz="3000" dirty="0"/>
                  <a:t> </a:t>
                </a:r>
                <a:r>
                  <a:rPr lang="fr-FR" sz="3000" dirty="0" smtClean="0"/>
                  <a:t>:</a:t>
                </a:r>
                <a:br>
                  <a:rPr lang="fr-FR" sz="3000" dirty="0" smtClean="0"/>
                </a:br>
                <a:r>
                  <a:rPr lang="fr-FR" sz="3000" dirty="0" smtClean="0"/>
                  <a:t>la </a:t>
                </a:r>
                <a:r>
                  <a:rPr lang="fr-FR" sz="3000" dirty="0"/>
                  <a:t>fonction : </a:t>
                </a:r>
                <a:r>
                  <a:rPr lang="fr-FR" sz="3000" i="1" dirty="0"/>
                  <a:t>t</a:t>
                </a:r>
                <a:r>
                  <a:rPr lang="fr-FR" sz="3000" dirty="0"/>
                  <a:t> →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800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sz="3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3800" i="1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fr-FR" sz="3800" i="1">
                                <a:latin typeface="Cambria Math"/>
                              </a:rPr>
                              <m:t>𝑒</m:t>
                            </m:r>
                          </m:sub>
                        </m:sSub>
                        <m:r>
                          <a:rPr lang="fr-FR" sz="38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fr-FR" sz="3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3800" i="1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fr-FR" sz="3800" i="1">
                                <a:latin typeface="Cambria Math"/>
                              </a:rPr>
                              <m:t>𝑎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lang="fr-FR" sz="3800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3800" i="1">
                                <a:latin typeface="Cambria Math"/>
                              </a:rPr>
                              <m:t>1+</m:t>
                            </m:r>
                            <m:r>
                              <a:rPr lang="fr-FR" sz="3800" i="1">
                                <a:latin typeface="Cambria Math"/>
                              </a:rPr>
                              <m:t>𝑠𝑡</m:t>
                            </m:r>
                          </m:e>
                        </m:rad>
                      </m:den>
                    </m:f>
                  </m:oMath>
                </a14:m>
                <a:r>
                  <a:rPr lang="fr-FR" sz="3000" dirty="0"/>
                  <a:t> </a:t>
                </a:r>
                <a:r>
                  <a:rPr lang="fr-FR" sz="3000" dirty="0" smtClean="0"/>
                  <a:t> est </a:t>
                </a:r>
                <a:r>
                  <a:rPr lang="fr-FR" sz="3000" dirty="0"/>
                  <a:t>aussi décroissante</a:t>
                </a:r>
                <a:r>
                  <a:rPr lang="fr-FR" sz="3000" dirty="0" smtClean="0"/>
                  <a:t>.</a:t>
                </a:r>
                <a:br>
                  <a:rPr lang="fr-FR" sz="3000" dirty="0" smtClean="0"/>
                </a:br>
                <a:r>
                  <a:rPr lang="fr-FR" sz="3000" dirty="0"/>
                  <a:t/>
                </a:r>
                <a:br>
                  <a:rPr lang="fr-FR" sz="3000" dirty="0"/>
                </a:br>
                <a:r>
                  <a:rPr lang="fr-FR" sz="3000" dirty="0" smtClean="0"/>
                  <a:t>Alors la </a:t>
                </a:r>
                <a:r>
                  <a:rPr lang="fr-FR" sz="3000" dirty="0"/>
                  <a:t>fonction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30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fr-FR" sz="30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sz="3000" dirty="0"/>
                  <a:t> est décroissante sur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30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3000" b="0" i="1" smtClean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fr-FR" sz="3000" b="0" i="1" smtClean="0"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fr-FR" sz="3000" b="0" i="0" smtClean="0">
                        <a:latin typeface="Cambria Math"/>
                      </a:rPr>
                      <m:t>.</m:t>
                    </m:r>
                  </m:oMath>
                </a14:m>
                <a:r>
                  <a:rPr lang="fr-FR" sz="3000" dirty="0" smtClean="0"/>
                  <a:t/>
                </a:r>
                <a:br>
                  <a:rPr lang="fr-FR" sz="3000" dirty="0" smtClean="0"/>
                </a:br>
                <a:endParaRPr lang="fr-FR" sz="3000" dirty="0"/>
              </a:p>
            </p:txBody>
          </p:sp>
        </mc:Choice>
        <mc:Fallback xmlns="">
          <p:sp>
            <p:nvSpPr>
              <p:cNvPr id="2" name="Titr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51520" y="404664"/>
                <a:ext cx="8568952" cy="6106690"/>
              </a:xfrm>
              <a:blipFill rotWithShape="1">
                <a:blip r:embed="rId2"/>
                <a:stretch>
                  <a:fillRect l="-1636" r="-42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007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18658"/>
          </a:xfrm>
        </p:spPr>
        <p:txBody>
          <a:bodyPr>
            <a:normAutofit fontScale="90000"/>
          </a:bodyPr>
          <a:lstStyle/>
          <a:p>
            <a:pPr algn="l"/>
            <a:r>
              <a:rPr lang="fr-FR" sz="3000" dirty="0" smtClean="0"/>
              <a:t>▪ De plus, comme </a:t>
            </a:r>
            <a:r>
              <a:rPr lang="fr-FR" sz="3000" i="1" dirty="0" smtClean="0"/>
              <a:t>s</a:t>
            </a:r>
            <a:r>
              <a:rPr lang="fr-FR" sz="3000" dirty="0" smtClean="0"/>
              <a:t> &gt; 0 :</a:t>
            </a:r>
            <a:br>
              <a:rPr lang="fr-FR" sz="3000" dirty="0" smtClean="0"/>
            </a:br>
            <a:r>
              <a:rPr lang="fr-FR" sz="3000" dirty="0" smtClean="0"/>
              <a:t/>
            </a:r>
            <a:br>
              <a:rPr lang="fr-FR" sz="3000" dirty="0" smtClean="0"/>
            </a:br>
            <a:r>
              <a:rPr lang="fr-FR" sz="3000" dirty="0" smtClean="0"/>
              <a:t/>
            </a:r>
            <a:br>
              <a:rPr lang="fr-FR" sz="3000" dirty="0" smtClean="0"/>
            </a:br>
            <a:r>
              <a:rPr lang="fr-FR" sz="3000" dirty="0" smtClean="0"/>
              <a:t>donc  </a:t>
            </a:r>
            <a:br>
              <a:rPr lang="fr-FR" sz="3000" dirty="0" smtClean="0"/>
            </a:br>
            <a:r>
              <a:rPr lang="fr-FR" sz="3000" dirty="0" smtClean="0"/>
              <a:t/>
            </a:r>
            <a:br>
              <a:rPr lang="fr-FR" sz="3000" dirty="0" smtClean="0"/>
            </a:br>
            <a:r>
              <a:rPr lang="fr-FR" sz="3000" dirty="0"/>
              <a:t/>
            </a:r>
            <a:br>
              <a:rPr lang="fr-FR" sz="3000" dirty="0"/>
            </a:br>
            <a:r>
              <a:rPr lang="fr-FR" sz="3000" dirty="0" smtClean="0"/>
              <a:t/>
            </a:r>
            <a:br>
              <a:rPr lang="fr-FR" sz="3000" dirty="0" smtClean="0"/>
            </a:br>
            <a:r>
              <a:rPr lang="fr-FR" sz="3000" dirty="0"/>
              <a:t/>
            </a:r>
            <a:br>
              <a:rPr lang="fr-FR" sz="3000" dirty="0"/>
            </a:br>
            <a:r>
              <a:rPr lang="fr-FR" sz="3000" dirty="0" smtClean="0"/>
              <a:t/>
            </a:r>
            <a:br>
              <a:rPr lang="fr-FR" sz="3000" dirty="0" smtClean="0"/>
            </a:br>
            <a:r>
              <a:rPr lang="fr-FR" sz="3000" dirty="0"/>
              <a:t/>
            </a:r>
            <a:br>
              <a:rPr lang="fr-FR" sz="3000" dirty="0"/>
            </a:br>
            <a:r>
              <a:rPr lang="fr-FR" sz="3000" dirty="0" smtClean="0"/>
              <a:t/>
            </a:r>
            <a:br>
              <a:rPr lang="fr-FR" sz="3000" dirty="0" smtClean="0"/>
            </a:br>
            <a:r>
              <a:rPr lang="fr-FR" sz="3000" dirty="0"/>
              <a:t/>
            </a:r>
            <a:br>
              <a:rPr lang="fr-FR" sz="3000" dirty="0"/>
            </a:br>
            <a:endParaRPr lang="fr-FR" sz="3000" dirty="0"/>
          </a:p>
        </p:txBody>
      </p:sp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1905472"/>
              </p:ext>
            </p:extLst>
          </p:nvPr>
        </p:nvGraphicFramePr>
        <p:xfrm>
          <a:off x="755576" y="836712"/>
          <a:ext cx="2916324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0" name="Équation" r:id="rId3" imgW="1028520" imgH="304560" progId="Equation.3">
                  <p:embed/>
                </p:oleObj>
              </mc:Choice>
              <mc:Fallback>
                <p:oleObj name="Équation" r:id="rId3" imgW="1028520" imgH="3045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5576" y="836712"/>
                        <a:ext cx="2916324" cy="8640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6964878"/>
              </p:ext>
            </p:extLst>
          </p:nvPr>
        </p:nvGraphicFramePr>
        <p:xfrm>
          <a:off x="1259632" y="1628800"/>
          <a:ext cx="2160240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1" name="Équation" r:id="rId5" imgW="838080" imgH="279360" progId="Equation.3">
                  <p:embed/>
                </p:oleObj>
              </mc:Choice>
              <mc:Fallback>
                <p:oleObj name="Équation" r:id="rId5" imgW="838080" imgH="279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59632" y="1628800"/>
                        <a:ext cx="2160240" cy="7200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76672"/>
            <a:ext cx="5112568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420888"/>
            <a:ext cx="6972300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592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229</Words>
  <Application>Microsoft Office PowerPoint</Application>
  <PresentationFormat>Affichage à l'écran (4:3)</PresentationFormat>
  <Paragraphs>27</Paragraphs>
  <Slides>21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3" baseType="lpstr">
      <vt:lpstr>Thème Office</vt:lpstr>
      <vt:lpstr>Équation</vt:lpstr>
      <vt:lpstr>Formation d’une couche de glace à la surface d’un lac   Étude mathématique   </vt:lpstr>
      <vt:lpstr> Approche par les suites (tableur)   On note h_n l'épaisseur de glace (en m) formée au bout de n secondes.     Alors h_0 = 0.  D'après la formule écrite sur tableur :          h_(n+1)≈h_n + α(T_e-T_a )K/(Lρ(αh_n+K)) pour tout n.   </vt:lpstr>
      <vt:lpstr>  On pose : v_n=h_n + K/α = h_n+v_0      v_(n+1)=h_(n+1)  + v_0 = h_n + α(T_e-T_a )K/(Lρ(αh_n+K))  + v_0   v_(n+1)=v_n + (T_e-T_a )K/(Lρv_n )  pour tout n &gt; 0   On étudie donc la suite (v_n) définie par :   v_0 = K/α  et   v_(n+1)=v_n + a/v_n   pour n &gt; 0     avec  a = (T_e-T_a )K/Lρ ≈ 〖1,4.10〗^(-7) </vt:lpstr>
      <vt:lpstr>Exemples de suites u_(n+1)=f(u_n)</vt:lpstr>
      <vt:lpstr>Présentation PowerPoint</vt:lpstr>
      <vt:lpstr>u_0=1 et  u_(n+1)=u_n + 1/u_n          </vt:lpstr>
      <vt:lpstr>v_0 = K/α  et   v_(n+1)=v_n + a/v_n   avec  a ≈ 〖1,4.10〗^(-7)     </vt:lpstr>
      <vt:lpstr>  Recherche de la limite de h_n  La suite (v_n) est strictement croissante sur N.   Elle n'a donc que deux options :   - diverger vers +∞  ou     - converger vers une limite finie x.  Si on suppose qu'elle converge, x vérifie l'équation :         x = x + a/x         qui n'a pas de solution.   On en déduit que 〖lim⁡v〗_n = +∞. Comme h_n=v_n –  K/α   on aura aussi lim h_n = +∞.</vt:lpstr>
      <vt:lpstr>     Recherche d’une formule pour h_n  ▪ v_(n+1) ²=(v_n + a/v_n )² = v_n ²+2a + a²/(v_n ²)     〖avec   v〗_n ²≈ 2.〖10〗^(-3)                 2a = 2(T_e-T_a )K/Lρ ≈ 3.〖10〗^(-7)          et      a²/(v_n ²) = ((T_e-T_a)²K²)/(L²ρ²v_n ²) ≈〖10〗^(-11).  Si on néglige le dernier terme, on obtient une suite (〖v′〗_n) proche de (v_n) qui vérifie :    〖v′〗_(n+1) ²=〖v′〗_n ² + 2a    pour tout n donc la suite (〖v′〗_n ²) est arithmétique.</vt:lpstr>
      <vt:lpstr>On obtient : 〖v′〗_n ²=v_0 ²+2an  d’où   〖v′〗_n=√(2an+v_0 ²)  (car 〖v′〗_n&gt;0)  avec 〖v′〗_n≈v_n=h_n+v_0  pour tout entier n ≥ 0.   h_n≈√(2an+v_0 ²)-v_0 = v_0 (√(sn+1)-1)    si on pose s = 2a/(v_0 ²) =  2α²(T_e-T_a )/LρK .   On a bien lim h_n = +∞.</vt:lpstr>
      <vt:lpstr>Prenons n = 〖10〗^6 :  l’erreur ε sur v_n ² est inférieure à 〖10〗^(-6).  Pour n = 3600 :  l'erreur ε sur v_3600 ² est inférieure à 〖10〗^(-7).    Pour le passage au modèle continu, on prendra     h_n ≈ K/α (√(sn+1)-1) pour n ≥ 0    avec s = 2α²(T_e-T_a )/LρK.</vt:lpstr>
      <vt:lpstr>Présentation PowerPoint</vt:lpstr>
      <vt:lpstr>  Modèle continu, préambule :   On a montré que dh/dt (t) = α(T_e-T_a )K/(Lρ(αh(t)+K))     où  dh/dt (t) = (h(t+dt)-h(t))/dt  taux d'accroissement entre t et t + dt.   Si on passe à la limite quand dt tend vers 0, on obtient :           h'(t) = α(T_e-T_a )K/(Lρ(αh(t)+K)).    On cherche donc une fonction  h dérivable sur  [0 ; +∞[ qui vérifie cette condition, avec h(0) = 0.</vt:lpstr>
      <vt:lpstr>   Méthode 1  On reprend la formule trouvée avec les suites où n est le nombre de secondes écoulées :  n = t.    Alors h(t) = K/α (√(1+st)-1)  pour t ≥ 0     avec s = (2α^2 (T_e-T_a ))/LρK.   Cette fonction est bien dérivable sur [0 ; +∞[ et on peut montrer qu'elle vérifie la condition sur la dérivée et h(0) = 0. </vt:lpstr>
      <vt:lpstr>   Méthode 2  On cherche une fonction h dérivable sur [0 ; +∞[ telle que     h'(t)× (αh(t) + K) = α(T_e-T_a )K/Lρ   soit          2αh'(t)×(αh(t) + K) = 2α²(T_e-T_a )K/Lρ.   On reconnaît la forme 2u'(t)×u(t), dérivée de u²(t)  alors  (u²(t))' = 2α²(T_e-T_a )K/Lρ  pour tout t ≥ 0. Or, les seules fonctions dont la dérivée est constante sont les fonctions affines.</vt:lpstr>
      <vt:lpstr>Alors  u²(t) = 2α²(T_e-T_a )K/Lρ × t + C = (αh(t) + K)². Or, pour t = 0, h(0) = 0 donc : K² = C.   Donc  (αh(t) + K)² = 2α²(T_e-T_a )K/Lρ × t + K²       = K² (2α²(T_e-T_a )/LρK × t + 1)       = K²(1 + st).   On retrouve h(t) = K/α (√(1+st)-1)  pour t ≥ 0   avec s = (2α^2 (T_e-T_a ))/LρK .</vt:lpstr>
      <vt:lpstr>   Etude des fonctions  Fonction h :   h(t) = K/α (√(1+st)-1)  pour t ≥ 0     h'(t) = α(T_e-T_a )K/(Lρ(αh(t)+K)).   ▪ h'(t) &gt; 0 avec T_e&gt;T_a donc la fonction h est croissante sur [0 ; +∞[.  ▪ De plus on montre facilement par composition    que       car s &gt; 0.</vt:lpstr>
      <vt:lpstr> </vt:lpstr>
      <vt:lpstr>Fonction T_0   T_0 (t)          </vt:lpstr>
      <vt:lpstr>▪  Comme s &gt; 0 :  la fonction affine t → 1 + st est croissante sur [0 ; +∞[,   par composition : la fonction : t → √(1+st) est croissante,  et la fonction : t → 1/√(1+st) est décroissante.    Comme T_e&gt;T_a : la fonction : t → (T_e-T_a)/√(1+st)  est aussi décroissante.  Alors la fonction T_0 est décroissante sur R^+. </vt:lpstr>
      <vt:lpstr>▪ De plus, comme s &gt; 0 :   donc           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 note h_n l'épaisseur de glace (en m) formée au bout de n secondes.     Alors h_0 = 0.  D'après la formule écrite sur tableur :   h_(n+1)≈h_n + α(T_e-T_a )K/(Lρ(αh_n+K)) pour tout n.   Sur tableur, on peut facilement vérifier que la suite (h_n) n'est ni géométrique ni arithmétique. On pense alors à utiliser une suite annexe.</dc:title>
  <dc:creator>Susana</dc:creator>
  <cp:lastModifiedBy>Susana</cp:lastModifiedBy>
  <cp:revision>24</cp:revision>
  <dcterms:created xsi:type="dcterms:W3CDTF">2014-04-03T16:26:25Z</dcterms:created>
  <dcterms:modified xsi:type="dcterms:W3CDTF">2014-09-23T14:29:47Z</dcterms:modified>
</cp:coreProperties>
</file>